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1"/>
  </p:handoutMasterIdLst>
  <p:sldIdLst>
    <p:sldId id="260" r:id="rId2"/>
    <p:sldId id="261" r:id="rId3"/>
    <p:sldId id="264" r:id="rId4"/>
    <p:sldId id="265" r:id="rId5"/>
    <p:sldId id="266" r:id="rId6"/>
    <p:sldId id="262" r:id="rId7"/>
    <p:sldId id="267" r:id="rId8"/>
    <p:sldId id="268" r:id="rId9"/>
    <p:sldId id="263" r:id="rId10"/>
  </p:sldIdLst>
  <p:sldSz cx="9144000" cy="5143500" type="screen16x9"/>
  <p:notesSz cx="6858000" cy="9144000"/>
  <p:defaultTextStyle>
    <a:defPPr>
      <a:defRPr lang="fr-FR"/>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Section par défaut" id="{0910EB85-5764-2740-85EE-C4FA448F4833}">
          <p14:sldIdLst/>
        </p14:section>
        <p14:section name="Section sans titre" id="{35FA9B9D-0642-4B46-9A30-62602A0FC2C7}">
          <p14:sldIdLst>
            <p14:sldId id="260"/>
            <p14:sldId id="261"/>
            <p14:sldId id="264"/>
            <p14:sldId id="265"/>
            <p14:sldId id="266"/>
            <p14:sldId id="262"/>
            <p14:sldId id="267"/>
            <p14:sldId id="268"/>
            <p14:sldId id="263"/>
          </p14:sldIdLst>
        </p14:section>
      </p14:sectionLst>
    </p:ext>
    <p:ext uri="{EFAFB233-063F-42B5-8137-9DF3F51BA10A}">
      <p15:sldGuideLst xmlns:p15="http://schemas.microsoft.com/office/powerpoint/2012/main" xmlns="">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342" autoAdjust="0"/>
    <p:restoredTop sz="94674" autoAdjust="0"/>
  </p:normalViewPr>
  <p:slideViewPr>
    <p:cSldViewPr>
      <p:cViewPr varScale="1">
        <p:scale>
          <a:sx n="149" d="100"/>
          <a:sy n="149" d="100"/>
        </p:scale>
        <p:origin x="-216" y="-96"/>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99" d="100"/>
          <a:sy n="99" d="100"/>
        </p:scale>
        <p:origin x="4272"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xmlns="" id="{04FC132A-43B6-1EC0-382C-ECFAE2F157D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xmlns="" id="{CFC0F8C5-5D67-2C23-1D32-167802F4C62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0B53283-8A31-5A4A-AF12-534D784C1177}" type="datetimeFigureOut">
              <a:rPr lang="fr-FR" smtClean="0"/>
              <a:t>02/04/2024</a:t>
            </a:fld>
            <a:endParaRPr lang="fr-FR"/>
          </a:p>
        </p:txBody>
      </p:sp>
      <p:sp>
        <p:nvSpPr>
          <p:cNvPr id="4" name="Espace réservé du pied de page 3">
            <a:extLst>
              <a:ext uri="{FF2B5EF4-FFF2-40B4-BE49-F238E27FC236}">
                <a16:creationId xmlns:a16="http://schemas.microsoft.com/office/drawing/2014/main" xmlns="" id="{5B223D02-8DE0-2864-C31C-6AF3B9749C0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xmlns="" id="{94808DFA-99C8-84A9-820B-8CDFA656253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F3470F4-8CCB-F44C-92EC-C80871A418C8}" type="slidenum">
              <a:rPr lang="fr-FR" smtClean="0"/>
              <a:t>‹N°›</a:t>
            </a:fld>
            <a:endParaRPr lang="fr-FR"/>
          </a:p>
        </p:txBody>
      </p:sp>
    </p:spTree>
    <p:extLst>
      <p:ext uri="{BB962C8B-B14F-4D97-AF65-F5344CB8AC3E}">
        <p14:creationId xmlns:p14="http://schemas.microsoft.com/office/powerpoint/2010/main" val="337808201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371600" y="3219822"/>
            <a:ext cx="6800800" cy="1009278"/>
          </a:xfrm>
        </p:spPr>
        <p:txBody>
          <a:bodyPr/>
          <a:lstStyle>
            <a:lvl1pPr marL="0" indent="0" algn="r">
              <a:buNone/>
              <a:defRPr sz="2400" b="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endParaRPr lang="fr-FR" dirty="0"/>
          </a:p>
        </p:txBody>
      </p:sp>
      <p:sp>
        <p:nvSpPr>
          <p:cNvPr id="7" name="Titre 6"/>
          <p:cNvSpPr>
            <a:spLocks noGrp="1"/>
          </p:cNvSpPr>
          <p:nvPr>
            <p:ph type="title"/>
          </p:nvPr>
        </p:nvSpPr>
        <p:spPr>
          <a:xfrm>
            <a:off x="395536" y="843558"/>
            <a:ext cx="8064896" cy="1069628"/>
          </a:xfrm>
        </p:spPr>
        <p:txBody>
          <a:bodyPr>
            <a:normAutofit/>
          </a:bodyPr>
          <a:lstStyle>
            <a:lvl1pPr>
              <a:defRPr sz="4000" baseline="0">
                <a:solidFill>
                  <a:schemeClr val="tx2"/>
                </a:solidFill>
              </a:defRPr>
            </a:lvl1pPr>
          </a:lstStyle>
          <a:p>
            <a:r>
              <a:rPr lang="fr-FR" dirty="0"/>
              <a:t>Cliquez et modifiez le titre</a:t>
            </a:r>
          </a:p>
        </p:txBody>
      </p:sp>
      <p:sp>
        <p:nvSpPr>
          <p:cNvPr id="5" name="Espace réservé de la date 3"/>
          <p:cNvSpPr>
            <a:spLocks noGrp="1"/>
          </p:cNvSpPr>
          <p:nvPr>
            <p:ph type="dt" sz="half" idx="10"/>
          </p:nvPr>
        </p:nvSpPr>
        <p:spPr>
          <a:xfrm>
            <a:off x="5435600" y="4767263"/>
            <a:ext cx="2133600" cy="273844"/>
          </a:xfrm>
        </p:spPr>
        <p:txBody>
          <a:bodyPr/>
          <a:lstStyle>
            <a:lvl1pPr>
              <a:defRPr smtClean="0">
                <a:solidFill>
                  <a:schemeClr val="bg1">
                    <a:lumMod val="95000"/>
                  </a:schemeClr>
                </a:solidFill>
              </a:defRPr>
            </a:lvl1pPr>
          </a:lstStyle>
          <a:p>
            <a:pPr>
              <a:defRPr/>
            </a:pPr>
            <a:fld id="{EC776913-4767-6F4D-A1FD-21F5D0D27D78}" type="datetimeFigureOut">
              <a:rPr lang="fr-FR"/>
              <a:pPr>
                <a:defRPr/>
              </a:pPr>
              <a:t>02/04/2024</a:t>
            </a:fld>
            <a:endParaRPr lang="fr-FR" dirty="0"/>
          </a:p>
        </p:txBody>
      </p:sp>
      <p:sp>
        <p:nvSpPr>
          <p:cNvPr id="6" name="Espace réservé du numéro de diapositive 5"/>
          <p:cNvSpPr>
            <a:spLocks noGrp="1"/>
          </p:cNvSpPr>
          <p:nvPr>
            <p:ph type="sldNum" sz="quarter" idx="11"/>
          </p:nvPr>
        </p:nvSpPr>
        <p:spPr/>
        <p:txBody>
          <a:bodyPr/>
          <a:lstStyle>
            <a:lvl1pPr>
              <a:defRPr smtClean="0">
                <a:solidFill>
                  <a:schemeClr val="bg1"/>
                </a:solidFill>
              </a:defRPr>
            </a:lvl1pPr>
          </a:lstStyle>
          <a:p>
            <a:pPr>
              <a:defRPr/>
            </a:pPr>
            <a:fld id="{76071FE5-A1C1-7F41-B35F-FA62EEF2767A}" type="slidenum">
              <a:rPr lang="fr-FR"/>
              <a:pPr>
                <a:defRPr/>
              </a:pPr>
              <a:t>‹N°›</a:t>
            </a:fld>
            <a:endParaRPr lang="fr-FR" dirty="0"/>
          </a:p>
        </p:txBody>
      </p:sp>
      <p:pic>
        <p:nvPicPr>
          <p:cNvPr id="8" name="Image 7">
            <a:extLst>
              <a:ext uri="{FF2B5EF4-FFF2-40B4-BE49-F238E27FC236}">
                <a16:creationId xmlns:a16="http://schemas.microsoft.com/office/drawing/2014/main" xmlns="" id="{913A8513-988B-F5AD-1E43-3F09EAC5D96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1815767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11560" y="3600450"/>
            <a:ext cx="7776864" cy="425054"/>
          </a:xfrm>
        </p:spPr>
        <p:txBody>
          <a:bodyPr anchor="b"/>
          <a:lstStyle>
            <a:lvl1pPr algn="l">
              <a:defRPr sz="2000" b="1"/>
            </a:lvl1pPr>
          </a:lstStyle>
          <a:p>
            <a:r>
              <a:rPr lang="fr-FR"/>
              <a:t>Cliquez et modifiez le titre</a:t>
            </a:r>
            <a:endParaRPr lang="fr-FR" dirty="0"/>
          </a:p>
        </p:txBody>
      </p:sp>
      <p:sp>
        <p:nvSpPr>
          <p:cNvPr id="3" name="Espace réservé pour une image  2"/>
          <p:cNvSpPr>
            <a:spLocks noGrp="1"/>
          </p:cNvSpPr>
          <p:nvPr>
            <p:ph type="pic" idx="1"/>
          </p:nvPr>
        </p:nvSpPr>
        <p:spPr>
          <a:xfrm>
            <a:off x="611560" y="459581"/>
            <a:ext cx="7776864"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a:t>Faire glisser l'image vers l'espace réservé ou cliquer sur l'icône pour l'ajouter</a:t>
            </a:r>
          </a:p>
        </p:txBody>
      </p:sp>
      <p:sp>
        <p:nvSpPr>
          <p:cNvPr id="4" name="Espace réservé du texte 3"/>
          <p:cNvSpPr>
            <a:spLocks noGrp="1"/>
          </p:cNvSpPr>
          <p:nvPr>
            <p:ph type="body" sz="half" idx="2"/>
          </p:nvPr>
        </p:nvSpPr>
        <p:spPr>
          <a:xfrm>
            <a:off x="611560" y="4025503"/>
            <a:ext cx="7776864"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pPr>
              <a:defRPr/>
            </a:pPr>
            <a:fld id="{4242472C-039D-3946-9179-D5A1715573D7}" type="datetimeFigureOut">
              <a:rPr lang="fr-FR"/>
              <a:pPr>
                <a:defRPr/>
              </a:pPr>
              <a:t>02/04/2024</a:t>
            </a:fld>
            <a:endParaRPr lang="fr-FR" dirty="0"/>
          </a:p>
        </p:txBody>
      </p:sp>
      <p:sp>
        <p:nvSpPr>
          <p:cNvPr id="6" name="Espace réservé du numéro de diapositive 6"/>
          <p:cNvSpPr>
            <a:spLocks noGrp="1"/>
          </p:cNvSpPr>
          <p:nvPr>
            <p:ph type="sldNum" sz="quarter" idx="11"/>
          </p:nvPr>
        </p:nvSpPr>
        <p:spPr>
          <a:xfrm>
            <a:off x="6254750" y="4767263"/>
            <a:ext cx="2133600" cy="273844"/>
          </a:xfrm>
        </p:spPr>
        <p:txBody>
          <a:bodyPr/>
          <a:lstStyle>
            <a:lvl1pPr>
              <a:defRPr/>
            </a:lvl1pPr>
          </a:lstStyle>
          <a:p>
            <a:pPr>
              <a:defRPr/>
            </a:pPr>
            <a:fld id="{976CB7B7-886E-0743-9A0D-48EE40F8178B}" type="slidenum">
              <a:rPr lang="fr-FR"/>
              <a:pPr>
                <a:defRPr/>
              </a:pPr>
              <a:t>‹N°›</a:t>
            </a:fld>
            <a:endParaRPr lang="fr-FR"/>
          </a:p>
        </p:txBody>
      </p:sp>
    </p:spTree>
    <p:extLst>
      <p:ext uri="{BB962C8B-B14F-4D97-AF65-F5344CB8AC3E}">
        <p14:creationId xmlns:p14="http://schemas.microsoft.com/office/powerpoint/2010/main" val="749312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BABC2F4D-E3FD-2044-ADD0-56DA83FBA134}" type="datetimeFigureOut">
              <a:rPr lang="fr-FR"/>
              <a:pPr>
                <a:defRPr/>
              </a:pPr>
              <a:t>02/04/2024</a:t>
            </a:fld>
            <a:endParaRPr lang="fr-FR" dirty="0"/>
          </a:p>
        </p:txBody>
      </p:sp>
      <p:sp>
        <p:nvSpPr>
          <p:cNvPr id="5" name="Espace réservé du numéro de diapositive 5"/>
          <p:cNvSpPr>
            <a:spLocks noGrp="1"/>
          </p:cNvSpPr>
          <p:nvPr>
            <p:ph type="sldNum" sz="quarter" idx="11"/>
          </p:nvPr>
        </p:nvSpPr>
        <p:spPr/>
        <p:txBody>
          <a:bodyPr/>
          <a:lstStyle>
            <a:lvl1pPr>
              <a:defRPr/>
            </a:lvl1pPr>
          </a:lstStyle>
          <a:p>
            <a:pPr>
              <a:defRPr/>
            </a:pPr>
            <a:fld id="{809C6753-F508-F44D-9939-09FB1462294B}" type="slidenum">
              <a:rPr lang="fr-FR"/>
              <a:pPr>
                <a:defRPr/>
              </a:pPr>
              <a:t>‹N°›</a:t>
            </a:fld>
            <a:endParaRPr lang="fr-FR" dirty="0"/>
          </a:p>
        </p:txBody>
      </p:sp>
    </p:spTree>
    <p:extLst>
      <p:ext uri="{BB962C8B-B14F-4D97-AF65-F5344CB8AC3E}">
        <p14:creationId xmlns:p14="http://schemas.microsoft.com/office/powerpoint/2010/main" val="1120519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05979"/>
            <a:ext cx="1903040" cy="4388644"/>
          </a:xfrm>
        </p:spPr>
        <p:txBody>
          <a:bodyPr vert="eaVert"/>
          <a:lstStyle/>
          <a:p>
            <a:r>
              <a:rPr lang="fr-FR"/>
              <a:t>Cliquez et modifiez le titre</a:t>
            </a:r>
            <a:endParaRPr lang="fr-FR" dirty="0"/>
          </a:p>
        </p:txBody>
      </p:sp>
      <p:sp>
        <p:nvSpPr>
          <p:cNvPr id="3" name="Espace réservé du texte vertical 2"/>
          <p:cNvSpPr>
            <a:spLocks noGrp="1"/>
          </p:cNvSpPr>
          <p:nvPr>
            <p:ph type="body" orient="vert" idx="1"/>
          </p:nvPr>
        </p:nvSpPr>
        <p:spPr>
          <a:xfrm>
            <a:off x="457200" y="205979"/>
            <a:ext cx="6019800" cy="4388644"/>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E023C8CA-A993-6C4D-9D16-3DF8208624FA}" type="datetimeFigureOut">
              <a:rPr lang="fr-FR"/>
              <a:pPr>
                <a:defRPr/>
              </a:pPr>
              <a:t>02/04/2024</a:t>
            </a:fld>
            <a:endParaRPr lang="fr-FR" dirty="0"/>
          </a:p>
        </p:txBody>
      </p:sp>
      <p:sp>
        <p:nvSpPr>
          <p:cNvPr id="5" name="Espace réservé du numéro de diapositive 5"/>
          <p:cNvSpPr>
            <a:spLocks noGrp="1"/>
          </p:cNvSpPr>
          <p:nvPr>
            <p:ph type="sldNum" sz="quarter" idx="11"/>
          </p:nvPr>
        </p:nvSpPr>
        <p:spPr/>
        <p:txBody>
          <a:bodyPr/>
          <a:lstStyle>
            <a:lvl1pPr>
              <a:defRPr/>
            </a:lvl1pPr>
          </a:lstStyle>
          <a:p>
            <a:pPr>
              <a:defRPr/>
            </a:pPr>
            <a:fld id="{8679DCAC-439D-A040-8CD6-E7D91D46CF9F}" type="slidenum">
              <a:rPr lang="fr-FR"/>
              <a:pPr>
                <a:defRPr/>
              </a:pPr>
              <a:t>‹N°›</a:t>
            </a:fld>
            <a:endParaRPr lang="fr-FR" dirty="0"/>
          </a:p>
        </p:txBody>
      </p:sp>
    </p:spTree>
    <p:extLst>
      <p:ext uri="{BB962C8B-B14F-4D97-AF65-F5344CB8AC3E}">
        <p14:creationId xmlns:p14="http://schemas.microsoft.com/office/powerpoint/2010/main" val="2060961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3" name="Espace réservé de la date 2">
            <a:extLst>
              <a:ext uri="{FF2B5EF4-FFF2-40B4-BE49-F238E27FC236}">
                <a16:creationId xmlns:a16="http://schemas.microsoft.com/office/drawing/2014/main" xmlns="" id="{3388ABA1-2333-7FE4-EA98-E39789CC5AC2}"/>
              </a:ext>
            </a:extLst>
          </p:cNvPr>
          <p:cNvSpPr>
            <a:spLocks noGrp="1"/>
          </p:cNvSpPr>
          <p:nvPr>
            <p:ph type="dt" sz="half" idx="10"/>
          </p:nvPr>
        </p:nvSpPr>
        <p:spPr/>
        <p:txBody>
          <a:bodyPr/>
          <a:lstStyle/>
          <a:p>
            <a:pPr>
              <a:defRPr/>
            </a:pPr>
            <a:fld id="{168F9750-844D-1347-88D9-B93C9CC20485}" type="datetimeFigureOut">
              <a:rPr lang="fr-FR" smtClean="0"/>
              <a:pPr>
                <a:defRPr/>
              </a:pPr>
              <a:t>02/04/2024</a:t>
            </a:fld>
            <a:endParaRPr lang="fr-FR" dirty="0"/>
          </a:p>
        </p:txBody>
      </p:sp>
      <p:sp>
        <p:nvSpPr>
          <p:cNvPr id="4" name="Espace réservé du numéro de diapositive 3">
            <a:extLst>
              <a:ext uri="{FF2B5EF4-FFF2-40B4-BE49-F238E27FC236}">
                <a16:creationId xmlns:a16="http://schemas.microsoft.com/office/drawing/2014/main" xmlns="" id="{53E21961-4A3B-ABB6-25A1-CF7433F4AC65}"/>
              </a:ext>
            </a:extLst>
          </p:cNvPr>
          <p:cNvSpPr>
            <a:spLocks noGrp="1"/>
          </p:cNvSpPr>
          <p:nvPr>
            <p:ph type="sldNum" sz="quarter" idx="11"/>
          </p:nvPr>
        </p:nvSpPr>
        <p:spPr/>
        <p:txBody>
          <a:bodyPr/>
          <a:lstStyle/>
          <a:p>
            <a:pPr>
              <a:defRPr/>
            </a:pPr>
            <a:fld id="{E7FBD82E-5DDE-4740-BEEF-A5E6E4DD173F}" type="slidenum">
              <a:rPr lang="fr-FR" smtClean="0"/>
              <a:pPr>
                <a:defRPr/>
              </a:pPr>
              <a:t>‹N°›</a:t>
            </a:fld>
            <a:endParaRPr lang="fr-FR" dirty="0"/>
          </a:p>
        </p:txBody>
      </p:sp>
    </p:spTree>
    <p:extLst>
      <p:ext uri="{BB962C8B-B14F-4D97-AF65-F5344CB8AC3E}">
        <p14:creationId xmlns:p14="http://schemas.microsoft.com/office/powerpoint/2010/main" val="539718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539552" y="205978"/>
            <a:ext cx="7920880" cy="1069628"/>
          </a:xfrm>
        </p:spPr>
        <p:txBody>
          <a:bodyPr/>
          <a:lstStyle>
            <a:lvl1pPr>
              <a:defRPr sz="4400" b="1">
                <a:solidFill>
                  <a:schemeClr val="tx1"/>
                </a:solidFill>
              </a:defRPr>
            </a:lvl1pPr>
          </a:lstStyle>
          <a:p>
            <a:r>
              <a:rPr lang="fr-FR" dirty="0"/>
              <a:t>Cliquez et modifiez le titre</a:t>
            </a:r>
          </a:p>
        </p:txBody>
      </p:sp>
      <p:sp>
        <p:nvSpPr>
          <p:cNvPr id="3" name="Espace réservé du contenu 2"/>
          <p:cNvSpPr>
            <a:spLocks noGrp="1"/>
          </p:cNvSpPr>
          <p:nvPr>
            <p:ph idx="1"/>
          </p:nvPr>
        </p:nvSpPr>
        <p:spPr>
          <a:xfrm>
            <a:off x="539552" y="1383619"/>
            <a:ext cx="7920880" cy="3132348"/>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p:txBody>
          <a:bodyPr/>
          <a:lstStyle>
            <a:lvl1pPr>
              <a:defRPr/>
            </a:lvl1pPr>
          </a:lstStyle>
          <a:p>
            <a:pPr>
              <a:defRPr/>
            </a:pPr>
            <a:fld id="{094E0BAF-C24A-974F-A45A-A209FB244797}" type="datetimeFigureOut">
              <a:rPr lang="fr-FR"/>
              <a:pPr>
                <a:defRPr/>
              </a:pPr>
              <a:t>02/04/2024</a:t>
            </a:fld>
            <a:endParaRPr lang="fr-FR" dirty="0"/>
          </a:p>
        </p:txBody>
      </p:sp>
      <p:sp>
        <p:nvSpPr>
          <p:cNvPr id="5" name="Espace réservé du numéro de diapositive 5"/>
          <p:cNvSpPr>
            <a:spLocks noGrp="1"/>
          </p:cNvSpPr>
          <p:nvPr>
            <p:ph type="sldNum" sz="quarter" idx="11"/>
          </p:nvPr>
        </p:nvSpPr>
        <p:spPr/>
        <p:txBody>
          <a:bodyPr/>
          <a:lstStyle>
            <a:lvl1pPr>
              <a:defRPr/>
            </a:lvl1pPr>
          </a:lstStyle>
          <a:p>
            <a:pPr>
              <a:defRPr/>
            </a:pPr>
            <a:fld id="{1BC331E2-D381-A549-A98D-22435B5D9119}" type="slidenum">
              <a:rPr lang="fr-FR"/>
              <a:pPr>
                <a:defRPr/>
              </a:pPr>
              <a:t>‹N°›</a:t>
            </a:fld>
            <a:endParaRPr lang="fr-FR" dirty="0"/>
          </a:p>
        </p:txBody>
      </p:sp>
    </p:spTree>
    <p:extLst>
      <p:ext uri="{BB962C8B-B14F-4D97-AF65-F5344CB8AC3E}">
        <p14:creationId xmlns:p14="http://schemas.microsoft.com/office/powerpoint/2010/main" val="20606480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3305176"/>
            <a:ext cx="7772400" cy="1021556"/>
          </a:xfrm>
        </p:spPr>
        <p:txBody>
          <a:bodyPr anchor="t"/>
          <a:lstStyle>
            <a:lvl1pPr algn="l">
              <a:defRPr sz="2800" b="1" cap="all">
                <a:solidFill>
                  <a:schemeClr val="tx1"/>
                </a:solidFill>
              </a:defRPr>
            </a:lvl1pPr>
          </a:lstStyle>
          <a:p>
            <a:r>
              <a:rPr lang="fr-FR" dirty="0"/>
              <a:t>Cliquez et modifiez le titre</a:t>
            </a:r>
          </a:p>
        </p:txBody>
      </p:sp>
      <p:sp>
        <p:nvSpPr>
          <p:cNvPr id="3" name="Espace réservé du texte 2"/>
          <p:cNvSpPr>
            <a:spLocks noGrp="1"/>
          </p:cNvSpPr>
          <p:nvPr>
            <p:ph type="body" idx="1"/>
          </p:nvPr>
        </p:nvSpPr>
        <p:spPr>
          <a:xfrm>
            <a:off x="722313" y="2180035"/>
            <a:ext cx="7772400" cy="1125140"/>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50B3A03D-0D0D-484F-9403-0C7F4F71DD43}" type="datetimeFigureOut">
              <a:rPr lang="fr-FR"/>
              <a:pPr>
                <a:defRPr/>
              </a:pPr>
              <a:t>02/04/2024</a:t>
            </a:fld>
            <a:endParaRPr lang="fr-FR" dirty="0"/>
          </a:p>
        </p:txBody>
      </p:sp>
      <p:sp>
        <p:nvSpPr>
          <p:cNvPr id="5" name="Espace réservé du numéro de diapositive 5"/>
          <p:cNvSpPr>
            <a:spLocks noGrp="1"/>
          </p:cNvSpPr>
          <p:nvPr>
            <p:ph type="sldNum" sz="quarter" idx="11"/>
          </p:nvPr>
        </p:nvSpPr>
        <p:spPr/>
        <p:txBody>
          <a:bodyPr/>
          <a:lstStyle>
            <a:lvl1pPr>
              <a:defRPr/>
            </a:lvl1pPr>
          </a:lstStyle>
          <a:p>
            <a:pPr>
              <a:defRPr/>
            </a:pPr>
            <a:fld id="{2810537C-4D0A-6942-BE55-55A1FFB28B09}" type="slidenum">
              <a:rPr lang="fr-FR"/>
              <a:pPr>
                <a:defRPr/>
              </a:pPr>
              <a:t>‹N°›</a:t>
            </a:fld>
            <a:endParaRPr lang="fr-FR" dirty="0"/>
          </a:p>
        </p:txBody>
      </p:sp>
    </p:spTree>
    <p:extLst>
      <p:ext uri="{BB962C8B-B14F-4D97-AF65-F5344CB8AC3E}">
        <p14:creationId xmlns:p14="http://schemas.microsoft.com/office/powerpoint/2010/main" val="842749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539552" y="205978"/>
            <a:ext cx="7920880" cy="1069628"/>
          </a:xfrm>
        </p:spPr>
        <p:txBody>
          <a:bodyPr/>
          <a:lstStyle/>
          <a:p>
            <a:r>
              <a:rPr lang="fr-FR"/>
              <a:t>Cliquez et modifiez le titre</a:t>
            </a:r>
            <a:endParaRPr lang="fr-FR" dirty="0"/>
          </a:p>
        </p:txBody>
      </p:sp>
      <p:sp>
        <p:nvSpPr>
          <p:cNvPr id="3" name="Espace réservé du contenu 2"/>
          <p:cNvSpPr>
            <a:spLocks noGrp="1"/>
          </p:cNvSpPr>
          <p:nvPr>
            <p:ph sz="half" idx="1"/>
          </p:nvPr>
        </p:nvSpPr>
        <p:spPr>
          <a:xfrm>
            <a:off x="539552" y="1383619"/>
            <a:ext cx="3956248" cy="32110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4" name="Espace réservé du contenu 3"/>
          <p:cNvSpPr>
            <a:spLocks noGrp="1"/>
          </p:cNvSpPr>
          <p:nvPr>
            <p:ph sz="half" idx="2"/>
          </p:nvPr>
        </p:nvSpPr>
        <p:spPr>
          <a:xfrm>
            <a:off x="4648200" y="1383619"/>
            <a:ext cx="3812232" cy="32110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5" name="Espace réservé de la date 3"/>
          <p:cNvSpPr>
            <a:spLocks noGrp="1"/>
          </p:cNvSpPr>
          <p:nvPr>
            <p:ph type="dt" sz="half" idx="10"/>
          </p:nvPr>
        </p:nvSpPr>
        <p:spPr/>
        <p:txBody>
          <a:bodyPr/>
          <a:lstStyle>
            <a:lvl1pPr>
              <a:defRPr/>
            </a:lvl1pPr>
          </a:lstStyle>
          <a:p>
            <a:pPr>
              <a:defRPr/>
            </a:pPr>
            <a:fld id="{578184B4-9A09-464F-8F17-1679ED27DBEB}" type="datetimeFigureOut">
              <a:rPr lang="fr-FR"/>
              <a:pPr>
                <a:defRPr/>
              </a:pPr>
              <a:t>02/04/2024</a:t>
            </a:fld>
            <a:endParaRPr lang="fr-FR" dirty="0"/>
          </a:p>
        </p:txBody>
      </p:sp>
      <p:sp>
        <p:nvSpPr>
          <p:cNvPr id="6" name="Espace réservé du numéro de diapositive 5"/>
          <p:cNvSpPr>
            <a:spLocks noGrp="1"/>
          </p:cNvSpPr>
          <p:nvPr>
            <p:ph type="sldNum" sz="quarter" idx="11"/>
          </p:nvPr>
        </p:nvSpPr>
        <p:spPr/>
        <p:txBody>
          <a:bodyPr/>
          <a:lstStyle>
            <a:lvl1pPr>
              <a:defRPr/>
            </a:lvl1pPr>
          </a:lstStyle>
          <a:p>
            <a:pPr>
              <a:defRPr/>
            </a:pPr>
            <a:fld id="{6E4484A6-C516-6C4A-8E62-257C5B06975F}" type="slidenum">
              <a:rPr lang="fr-FR"/>
              <a:pPr>
                <a:defRPr/>
              </a:pPr>
              <a:t>‹N°›</a:t>
            </a:fld>
            <a:endParaRPr lang="fr-FR" dirty="0"/>
          </a:p>
        </p:txBody>
      </p:sp>
    </p:spTree>
    <p:extLst>
      <p:ext uri="{BB962C8B-B14F-4D97-AF65-F5344CB8AC3E}">
        <p14:creationId xmlns:p14="http://schemas.microsoft.com/office/powerpoint/2010/main" val="14290683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539552" y="205978"/>
            <a:ext cx="7920880" cy="961616"/>
          </a:xfrm>
        </p:spPr>
        <p:txBody>
          <a:bodyPr>
            <a:normAutofit/>
          </a:bodyPr>
          <a:lstStyle>
            <a:lvl1pPr>
              <a:defRPr sz="4000"/>
            </a:lvl1pPr>
          </a:lstStyle>
          <a:p>
            <a:r>
              <a:rPr lang="fr-FR"/>
              <a:t>Cliquez et modifiez le titre</a:t>
            </a:r>
            <a:endParaRPr lang="fr-FR" dirty="0"/>
          </a:p>
        </p:txBody>
      </p:sp>
      <p:sp>
        <p:nvSpPr>
          <p:cNvPr id="3" name="Espace réservé du texte 2"/>
          <p:cNvSpPr>
            <a:spLocks noGrp="1"/>
          </p:cNvSpPr>
          <p:nvPr>
            <p:ph type="body" idx="1"/>
          </p:nvPr>
        </p:nvSpPr>
        <p:spPr>
          <a:xfrm>
            <a:off x="539552" y="1221600"/>
            <a:ext cx="3957836" cy="69584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539552" y="1977684"/>
            <a:ext cx="3957836" cy="26169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5" name="Espace réservé du texte 4"/>
          <p:cNvSpPr>
            <a:spLocks noGrp="1"/>
          </p:cNvSpPr>
          <p:nvPr>
            <p:ph type="body" sz="quarter" idx="3"/>
          </p:nvPr>
        </p:nvSpPr>
        <p:spPr>
          <a:xfrm>
            <a:off x="4645026" y="1221600"/>
            <a:ext cx="4041775" cy="69584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6" y="1977684"/>
            <a:ext cx="4041775" cy="26169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7" name="Espace réservé de la date 6"/>
          <p:cNvSpPr>
            <a:spLocks noGrp="1"/>
          </p:cNvSpPr>
          <p:nvPr>
            <p:ph type="dt" sz="half" idx="10"/>
          </p:nvPr>
        </p:nvSpPr>
        <p:spPr/>
        <p:txBody>
          <a:bodyPr/>
          <a:lstStyle>
            <a:lvl1pPr>
              <a:defRPr/>
            </a:lvl1pPr>
          </a:lstStyle>
          <a:p>
            <a:pPr>
              <a:defRPr/>
            </a:pPr>
            <a:fld id="{98BE213D-CA7F-2940-A36A-6BD1626E89E1}" type="datetimeFigureOut">
              <a:rPr lang="fr-FR"/>
              <a:pPr>
                <a:defRPr/>
              </a:pPr>
              <a:t>02/04/2024</a:t>
            </a:fld>
            <a:endParaRPr lang="fr-FR" dirty="0"/>
          </a:p>
        </p:txBody>
      </p:sp>
      <p:sp>
        <p:nvSpPr>
          <p:cNvPr id="8" name="Espace réservé du numéro de diapositive 8"/>
          <p:cNvSpPr>
            <a:spLocks noGrp="1"/>
          </p:cNvSpPr>
          <p:nvPr>
            <p:ph type="sldNum" sz="quarter" idx="11"/>
          </p:nvPr>
        </p:nvSpPr>
        <p:spPr>
          <a:xfrm>
            <a:off x="6588125" y="4767263"/>
            <a:ext cx="2133600" cy="273844"/>
          </a:xfrm>
        </p:spPr>
        <p:txBody>
          <a:bodyPr/>
          <a:lstStyle>
            <a:lvl1pPr>
              <a:defRPr/>
            </a:lvl1pPr>
          </a:lstStyle>
          <a:p>
            <a:pPr>
              <a:defRPr/>
            </a:pPr>
            <a:fld id="{394F8AA5-ADC8-BA4A-81EF-9BA856420D58}" type="slidenum">
              <a:rPr lang="fr-FR"/>
              <a:pPr>
                <a:defRPr/>
              </a:pPr>
              <a:t>‹N°›</a:t>
            </a:fld>
            <a:endParaRPr lang="fr-FR"/>
          </a:p>
        </p:txBody>
      </p:sp>
    </p:spTree>
    <p:extLst>
      <p:ext uri="{BB962C8B-B14F-4D97-AF65-F5344CB8AC3E}">
        <p14:creationId xmlns:p14="http://schemas.microsoft.com/office/powerpoint/2010/main" val="1867832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3"/>
          <p:cNvSpPr>
            <a:spLocks noGrp="1"/>
          </p:cNvSpPr>
          <p:nvPr>
            <p:ph type="dt" sz="half" idx="10"/>
          </p:nvPr>
        </p:nvSpPr>
        <p:spPr/>
        <p:txBody>
          <a:bodyPr/>
          <a:lstStyle>
            <a:lvl1pPr>
              <a:defRPr/>
            </a:lvl1pPr>
          </a:lstStyle>
          <a:p>
            <a:pPr>
              <a:defRPr/>
            </a:pPr>
            <a:fld id="{A1150C1D-B12B-5241-B6F5-4BCBA18A277B}" type="datetimeFigureOut">
              <a:rPr lang="fr-FR"/>
              <a:pPr>
                <a:defRPr/>
              </a:pPr>
              <a:t>02/04/2024</a:t>
            </a:fld>
            <a:endParaRPr lang="fr-FR" dirty="0"/>
          </a:p>
        </p:txBody>
      </p:sp>
      <p:sp>
        <p:nvSpPr>
          <p:cNvPr id="4" name="Espace réservé du numéro de diapositive 5"/>
          <p:cNvSpPr>
            <a:spLocks noGrp="1"/>
          </p:cNvSpPr>
          <p:nvPr>
            <p:ph type="sldNum" sz="quarter" idx="11"/>
          </p:nvPr>
        </p:nvSpPr>
        <p:spPr/>
        <p:txBody>
          <a:bodyPr/>
          <a:lstStyle>
            <a:lvl1pPr>
              <a:defRPr/>
            </a:lvl1pPr>
          </a:lstStyle>
          <a:p>
            <a:pPr>
              <a:defRPr/>
            </a:pPr>
            <a:fld id="{59BEDD09-58D4-D249-BCAA-E571C722F390}" type="slidenum">
              <a:rPr lang="fr-FR"/>
              <a:pPr>
                <a:defRPr/>
              </a:pPr>
              <a:t>‹N°›</a:t>
            </a:fld>
            <a:endParaRPr lang="fr-FR" dirty="0"/>
          </a:p>
        </p:txBody>
      </p:sp>
    </p:spTree>
    <p:extLst>
      <p:ext uri="{BB962C8B-B14F-4D97-AF65-F5344CB8AC3E}">
        <p14:creationId xmlns:p14="http://schemas.microsoft.com/office/powerpoint/2010/main" val="894936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46FFAD0B-CD53-7940-BDCD-52F3D1D80249}" type="datetimeFigureOut">
              <a:rPr lang="fr-FR"/>
              <a:pPr>
                <a:defRPr/>
              </a:pPr>
              <a:t>02/04/2024</a:t>
            </a:fld>
            <a:endParaRPr lang="fr-FR" dirty="0"/>
          </a:p>
        </p:txBody>
      </p:sp>
      <p:sp>
        <p:nvSpPr>
          <p:cNvPr id="3" name="Espace réservé du numéro de diapositive 5"/>
          <p:cNvSpPr>
            <a:spLocks noGrp="1"/>
          </p:cNvSpPr>
          <p:nvPr>
            <p:ph type="sldNum" sz="quarter" idx="11"/>
          </p:nvPr>
        </p:nvSpPr>
        <p:spPr/>
        <p:txBody>
          <a:bodyPr/>
          <a:lstStyle>
            <a:lvl1pPr>
              <a:defRPr/>
            </a:lvl1pPr>
          </a:lstStyle>
          <a:p>
            <a:pPr>
              <a:defRPr/>
            </a:pPr>
            <a:fld id="{23512E4A-FFC1-1147-80A9-A444F894179A}" type="slidenum">
              <a:rPr lang="fr-FR"/>
              <a:pPr>
                <a:defRPr/>
              </a:pPr>
              <a:t>‹N°›</a:t>
            </a:fld>
            <a:endParaRPr lang="fr-FR" dirty="0"/>
          </a:p>
        </p:txBody>
      </p:sp>
    </p:spTree>
    <p:extLst>
      <p:ext uri="{BB962C8B-B14F-4D97-AF65-F5344CB8AC3E}">
        <p14:creationId xmlns:p14="http://schemas.microsoft.com/office/powerpoint/2010/main" val="215922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39553" y="204787"/>
            <a:ext cx="2925961" cy="871538"/>
          </a:xfrm>
        </p:spPr>
        <p:txBody>
          <a:bodyPr anchor="b"/>
          <a:lstStyle>
            <a:lvl1pPr algn="l">
              <a:defRPr sz="2000" b="1"/>
            </a:lvl1pPr>
          </a:lstStyle>
          <a:p>
            <a:r>
              <a:rPr lang="fr-FR"/>
              <a:t>Cliquez et modifiez le titre</a:t>
            </a:r>
          </a:p>
        </p:txBody>
      </p:sp>
      <p:sp>
        <p:nvSpPr>
          <p:cNvPr id="3" name="Espace réservé du contenu 2"/>
          <p:cNvSpPr>
            <a:spLocks noGrp="1"/>
          </p:cNvSpPr>
          <p:nvPr>
            <p:ph idx="1"/>
          </p:nvPr>
        </p:nvSpPr>
        <p:spPr>
          <a:xfrm>
            <a:off x="3575050" y="204788"/>
            <a:ext cx="495739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4" name="Espace réservé du texte 3"/>
          <p:cNvSpPr>
            <a:spLocks noGrp="1"/>
          </p:cNvSpPr>
          <p:nvPr>
            <p:ph type="body" sz="half" idx="2"/>
          </p:nvPr>
        </p:nvSpPr>
        <p:spPr>
          <a:xfrm>
            <a:off x="539553" y="1076326"/>
            <a:ext cx="2925961"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2696FF6B-BC63-CB45-8316-823102C89DE1}" type="datetimeFigureOut">
              <a:rPr lang="fr-FR"/>
              <a:pPr>
                <a:defRPr/>
              </a:pPr>
              <a:t>02/04/2024</a:t>
            </a:fld>
            <a:endParaRPr lang="fr-FR" dirty="0"/>
          </a:p>
        </p:txBody>
      </p:sp>
      <p:sp>
        <p:nvSpPr>
          <p:cNvPr id="6" name="Espace réservé du numéro de diapositive 5"/>
          <p:cNvSpPr>
            <a:spLocks noGrp="1"/>
          </p:cNvSpPr>
          <p:nvPr>
            <p:ph type="sldNum" sz="quarter" idx="11"/>
          </p:nvPr>
        </p:nvSpPr>
        <p:spPr/>
        <p:txBody>
          <a:bodyPr/>
          <a:lstStyle>
            <a:lvl1pPr>
              <a:defRPr/>
            </a:lvl1pPr>
          </a:lstStyle>
          <a:p>
            <a:pPr>
              <a:defRPr/>
            </a:pPr>
            <a:fld id="{6CC8DEAC-BC12-9946-BFDB-739D601E2BCE}" type="slidenum">
              <a:rPr lang="fr-FR"/>
              <a:pPr>
                <a:defRPr/>
              </a:pPr>
              <a:t>‹N°›</a:t>
            </a:fld>
            <a:endParaRPr lang="fr-FR" dirty="0"/>
          </a:p>
        </p:txBody>
      </p:sp>
    </p:spTree>
    <p:extLst>
      <p:ext uri="{BB962C8B-B14F-4D97-AF65-F5344CB8AC3E}">
        <p14:creationId xmlns:p14="http://schemas.microsoft.com/office/powerpoint/2010/main" val="1902165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xmlns="" id="{E3DD7AD8-90D2-8F9F-0180-37921381935D}"/>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542" y="0"/>
            <a:ext cx="9142915" cy="5143500"/>
          </a:xfrm>
          <a:prstGeom prst="rect">
            <a:avLst/>
          </a:prstGeom>
        </p:spPr>
      </p:pic>
      <p:sp>
        <p:nvSpPr>
          <p:cNvPr id="1027" name="Espace réservé du titre 1"/>
          <p:cNvSpPr>
            <a:spLocks noGrp="1"/>
          </p:cNvSpPr>
          <p:nvPr>
            <p:ph type="title"/>
          </p:nvPr>
        </p:nvSpPr>
        <p:spPr bwMode="auto">
          <a:xfrm>
            <a:off x="395288" y="205979"/>
            <a:ext cx="8064500" cy="10691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fr-FR" altLang="fr-FR" dirty="0"/>
              <a:t>Modifiez le style du titre</a:t>
            </a:r>
          </a:p>
        </p:txBody>
      </p:sp>
      <p:sp>
        <p:nvSpPr>
          <p:cNvPr id="1028" name="Espace réservé du texte 2"/>
          <p:cNvSpPr>
            <a:spLocks noGrp="1"/>
          </p:cNvSpPr>
          <p:nvPr>
            <p:ph type="body" idx="1"/>
          </p:nvPr>
        </p:nvSpPr>
        <p:spPr bwMode="auto">
          <a:xfrm>
            <a:off x="755576" y="1383506"/>
            <a:ext cx="7704212" cy="3211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fr-FR" altLang="fr-FR" dirty="0"/>
              <a:t>Modifiez les styles du texte du masque</a:t>
            </a:r>
          </a:p>
          <a:p>
            <a:pPr lvl="1"/>
            <a:r>
              <a:rPr lang="fr-FR" altLang="fr-FR" dirty="0"/>
              <a:t>Deuxième niveau</a:t>
            </a:r>
          </a:p>
          <a:p>
            <a:pPr lvl="2"/>
            <a:r>
              <a:rPr lang="fr-FR" altLang="fr-FR" dirty="0"/>
              <a:t>Troisième niveau</a:t>
            </a:r>
          </a:p>
          <a:p>
            <a:pPr lvl="3"/>
            <a:r>
              <a:rPr lang="fr-FR" altLang="fr-FR" dirty="0"/>
              <a:t>Quatrième niveau</a:t>
            </a:r>
          </a:p>
          <a:p>
            <a:pPr lvl="4"/>
            <a:r>
              <a:rPr lang="fr-FR" altLang="fr-FR" dirty="0"/>
              <a:t>Cinquième niveau</a:t>
            </a:r>
          </a:p>
        </p:txBody>
      </p:sp>
      <p:sp>
        <p:nvSpPr>
          <p:cNvPr id="4" name="Espace réservé de la date 3"/>
          <p:cNvSpPr>
            <a:spLocks noGrp="1"/>
          </p:cNvSpPr>
          <p:nvPr>
            <p:ph type="dt" sz="half" idx="2"/>
          </p:nvPr>
        </p:nvSpPr>
        <p:spPr>
          <a:xfrm>
            <a:off x="3635375" y="4767263"/>
            <a:ext cx="2133600" cy="273844"/>
          </a:xfrm>
          <a:prstGeom prst="rect">
            <a:avLst/>
          </a:prstGeom>
        </p:spPr>
        <p:txBody>
          <a:bodyPr vert="horz" lIns="91440" tIns="45720" rIns="91440" bIns="45720" rtlCol="0" anchor="ctr"/>
          <a:lstStyle>
            <a:lvl1pPr algn="l" eaLnBrk="1" fontAlgn="auto" hangingPunct="1">
              <a:spcBef>
                <a:spcPts val="0"/>
              </a:spcBef>
              <a:spcAft>
                <a:spcPts val="0"/>
              </a:spcAft>
              <a:defRPr sz="1200" smtClean="0">
                <a:solidFill>
                  <a:schemeClr val="bg1"/>
                </a:solidFill>
                <a:latin typeface="+mn-lt"/>
              </a:defRPr>
            </a:lvl1pPr>
          </a:lstStyle>
          <a:p>
            <a:pPr>
              <a:defRPr/>
            </a:pPr>
            <a:fld id="{168F9750-844D-1347-88D9-B93C9CC20485}" type="datetimeFigureOut">
              <a:rPr lang="fr-FR"/>
              <a:pPr>
                <a:defRPr/>
              </a:pPr>
              <a:t>02/04/2024</a:t>
            </a:fld>
            <a:endParaRPr lang="fr-FR" dirty="0"/>
          </a:p>
        </p:txBody>
      </p:sp>
      <p:sp>
        <p:nvSpPr>
          <p:cNvPr id="6" name="Espace réservé du numéro de diapositive 5"/>
          <p:cNvSpPr>
            <a:spLocks noGrp="1"/>
          </p:cNvSpPr>
          <p:nvPr>
            <p:ph type="sldNum" sz="quarter" idx="4"/>
          </p:nvPr>
        </p:nvSpPr>
        <p:spPr>
          <a:xfrm>
            <a:off x="6372225" y="4767263"/>
            <a:ext cx="2133600" cy="273844"/>
          </a:xfrm>
          <a:prstGeom prst="rect">
            <a:avLst/>
          </a:prstGeom>
        </p:spPr>
        <p:txBody>
          <a:bodyPr vert="horz" lIns="91440" tIns="45720" rIns="91440" bIns="45720" rtlCol="0" anchor="ctr"/>
          <a:lstStyle>
            <a:lvl1pPr algn="r" eaLnBrk="1" fontAlgn="auto" hangingPunct="1">
              <a:spcBef>
                <a:spcPts val="0"/>
              </a:spcBef>
              <a:spcAft>
                <a:spcPts val="0"/>
              </a:spcAft>
              <a:defRPr sz="1200" smtClean="0">
                <a:solidFill>
                  <a:schemeClr val="bg1"/>
                </a:solidFill>
                <a:latin typeface="+mn-lt"/>
              </a:defRPr>
            </a:lvl1pPr>
          </a:lstStyle>
          <a:p>
            <a:pPr>
              <a:defRPr/>
            </a:pPr>
            <a:fld id="{E7FBD82E-5DDE-4740-BEEF-A5E6E4DD173F}" type="slidenum">
              <a:rPr lang="fr-FR"/>
              <a:pPr>
                <a:defRPr/>
              </a:pPr>
              <a:t>‹N°›</a:t>
            </a:fld>
            <a:endParaRPr lang="fr-FR" dirty="0"/>
          </a:p>
        </p:txBody>
      </p:sp>
    </p:spTree>
  </p:cSld>
  <p:clrMap bg1="lt1" tx1="dk1" bg2="lt2" tx2="dk2" accent1="accent1" accent2="accent2" accent3="accent3" accent4="accent4" accent5="accent5" accent6="accent6" hlink="hlink" folHlink="folHlink"/>
  <p:sldLayoutIdLst>
    <p:sldLayoutId id="2147483671" r:id="rId1"/>
    <p:sldLayoutId id="2147483674" r:id="rId2"/>
    <p:sldLayoutId id="2147483663" r:id="rId3"/>
    <p:sldLayoutId id="2147483664" r:id="rId4"/>
    <p:sldLayoutId id="2147483665" r:id="rId5"/>
    <p:sldLayoutId id="2147483672" r:id="rId6"/>
    <p:sldLayoutId id="2147483666" r:id="rId7"/>
    <p:sldLayoutId id="2147483667" r:id="rId8"/>
    <p:sldLayoutId id="2147483668" r:id="rId9"/>
    <p:sldLayoutId id="2147483673" r:id="rId10"/>
    <p:sldLayoutId id="2147483669" r:id="rId11"/>
    <p:sldLayoutId id="2147483670" r:id="rId12"/>
  </p:sldLayoutIdLst>
  <p:txStyles>
    <p:titleStyle>
      <a:lvl1pPr algn="r" rtl="0" fontAlgn="base">
        <a:spcBef>
          <a:spcPct val="0"/>
        </a:spcBef>
        <a:spcAft>
          <a:spcPct val="0"/>
        </a:spcAft>
        <a:defRPr sz="4400" kern="1200">
          <a:solidFill>
            <a:schemeClr val="bg1"/>
          </a:solidFill>
          <a:latin typeface="+mj-lt"/>
          <a:ea typeface="+mj-ea"/>
          <a:cs typeface="+mj-cs"/>
        </a:defRPr>
      </a:lvl1pPr>
      <a:lvl2pPr algn="r" rtl="0" fontAlgn="base">
        <a:spcBef>
          <a:spcPct val="0"/>
        </a:spcBef>
        <a:spcAft>
          <a:spcPct val="0"/>
        </a:spcAft>
        <a:defRPr sz="4400">
          <a:solidFill>
            <a:schemeClr val="bg1"/>
          </a:solidFill>
          <a:latin typeface="Arial" charset="0"/>
        </a:defRPr>
      </a:lvl2pPr>
      <a:lvl3pPr algn="r" rtl="0" fontAlgn="base">
        <a:spcBef>
          <a:spcPct val="0"/>
        </a:spcBef>
        <a:spcAft>
          <a:spcPct val="0"/>
        </a:spcAft>
        <a:defRPr sz="4400">
          <a:solidFill>
            <a:schemeClr val="bg1"/>
          </a:solidFill>
          <a:latin typeface="Arial" charset="0"/>
        </a:defRPr>
      </a:lvl3pPr>
      <a:lvl4pPr algn="r" rtl="0" fontAlgn="base">
        <a:spcBef>
          <a:spcPct val="0"/>
        </a:spcBef>
        <a:spcAft>
          <a:spcPct val="0"/>
        </a:spcAft>
        <a:defRPr sz="4400">
          <a:solidFill>
            <a:schemeClr val="bg1"/>
          </a:solidFill>
          <a:latin typeface="Arial" charset="0"/>
        </a:defRPr>
      </a:lvl4pPr>
      <a:lvl5pPr algn="r" rtl="0" fontAlgn="base">
        <a:spcBef>
          <a:spcPct val="0"/>
        </a:spcBef>
        <a:spcAft>
          <a:spcPct val="0"/>
        </a:spcAft>
        <a:defRPr sz="4400">
          <a:solidFill>
            <a:schemeClr val="bg1"/>
          </a:solidFill>
          <a:latin typeface="Arial" charset="0"/>
        </a:defRPr>
      </a:lvl5pPr>
      <a:lvl6pPr marL="457200" algn="r" rtl="0" fontAlgn="base">
        <a:spcBef>
          <a:spcPct val="0"/>
        </a:spcBef>
        <a:spcAft>
          <a:spcPct val="0"/>
        </a:spcAft>
        <a:defRPr sz="4400">
          <a:solidFill>
            <a:schemeClr val="bg1"/>
          </a:solidFill>
          <a:latin typeface="Arial" charset="0"/>
        </a:defRPr>
      </a:lvl6pPr>
      <a:lvl7pPr marL="914400" algn="r" rtl="0" fontAlgn="base">
        <a:spcBef>
          <a:spcPct val="0"/>
        </a:spcBef>
        <a:spcAft>
          <a:spcPct val="0"/>
        </a:spcAft>
        <a:defRPr sz="4400">
          <a:solidFill>
            <a:schemeClr val="bg1"/>
          </a:solidFill>
          <a:latin typeface="Arial" charset="0"/>
        </a:defRPr>
      </a:lvl7pPr>
      <a:lvl8pPr marL="1371600" algn="r" rtl="0" fontAlgn="base">
        <a:spcBef>
          <a:spcPct val="0"/>
        </a:spcBef>
        <a:spcAft>
          <a:spcPct val="0"/>
        </a:spcAft>
        <a:defRPr sz="4400">
          <a:solidFill>
            <a:schemeClr val="bg1"/>
          </a:solidFill>
          <a:latin typeface="Arial" charset="0"/>
        </a:defRPr>
      </a:lvl8pPr>
      <a:lvl9pPr marL="1828800" algn="r" rtl="0" fontAlgn="base">
        <a:spcBef>
          <a:spcPct val="0"/>
        </a:spcBef>
        <a:spcAft>
          <a:spcPct val="0"/>
        </a:spcAft>
        <a:defRPr sz="4400">
          <a:solidFill>
            <a:schemeClr val="bg1"/>
          </a:solidFill>
          <a:latin typeface="Arial" charset="0"/>
        </a:defRPr>
      </a:lvl9pPr>
    </p:titleStyle>
    <p:bodyStyle>
      <a:lvl1pPr marL="342900" indent="-342900" algn="l" rtl="0" fontAlgn="base">
        <a:spcBef>
          <a:spcPct val="20000"/>
        </a:spcBef>
        <a:spcAft>
          <a:spcPct val="0"/>
        </a:spcAft>
        <a:buFont typeface="Arial" charset="0"/>
        <a:buChar char="•"/>
        <a:defRPr sz="3200" kern="1200">
          <a:solidFill>
            <a:schemeClr val="bg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bg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bg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bg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Titre 1"/>
          <p:cNvSpPr>
            <a:spLocks noGrp="1"/>
          </p:cNvSpPr>
          <p:nvPr>
            <p:ph type="ctrTitle"/>
          </p:nvPr>
        </p:nvSpPr>
        <p:spPr>
          <a:xfrm>
            <a:off x="395536" y="1851670"/>
            <a:ext cx="8496944" cy="1728787"/>
          </a:xfrm>
        </p:spPr>
        <p:txBody>
          <a:bodyPr>
            <a:normAutofit/>
          </a:bodyPr>
          <a:lstStyle/>
          <a:p>
            <a:r>
              <a:rPr lang="fr-FR" altLang="fr-FR" dirty="0" smtClean="0"/>
              <a:t>FORMATION TRAITEMENT</a:t>
            </a:r>
            <a:br>
              <a:rPr lang="fr-FR" altLang="fr-FR" dirty="0" smtClean="0"/>
            </a:br>
            <a:r>
              <a:rPr lang="fr-FR" altLang="fr-FR" dirty="0" smtClean="0"/>
              <a:t>ANTI-CANCEREUX A DOMICILE</a:t>
            </a:r>
            <a:endParaRPr lang="fr-FR" altLang="fr-FR" dirty="0"/>
          </a:p>
        </p:txBody>
      </p:sp>
    </p:spTree>
    <p:extLst>
      <p:ext uri="{BB962C8B-B14F-4D97-AF65-F5344CB8AC3E}">
        <p14:creationId xmlns:p14="http://schemas.microsoft.com/office/powerpoint/2010/main" val="30161953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2142" y="123478"/>
            <a:ext cx="9036496" cy="432048"/>
          </a:xfrm>
        </p:spPr>
        <p:txBody>
          <a:bodyPr rtlCol="0">
            <a:normAutofit/>
          </a:bodyPr>
          <a:lstStyle/>
          <a:p>
            <a:pPr fontAlgn="auto">
              <a:spcAft>
                <a:spcPts val="0"/>
              </a:spcAft>
              <a:defRPr/>
            </a:pPr>
            <a:r>
              <a:rPr lang="fr-FR" sz="2200" dirty="0" smtClean="0">
                <a:solidFill>
                  <a:schemeClr val="accent1"/>
                </a:solidFill>
              </a:rPr>
              <a:t>RECEPTION DES TRAITEMENTS ANTI-CANCEREUX A DOMICILE</a:t>
            </a:r>
            <a:endParaRPr lang="fr-FR" sz="2200" dirty="0">
              <a:solidFill>
                <a:schemeClr val="accent1"/>
              </a:solidFill>
            </a:endParaRPr>
          </a:p>
        </p:txBody>
      </p:sp>
      <p:sp>
        <p:nvSpPr>
          <p:cNvPr id="4" name="Espace réservé du contenu 2"/>
          <p:cNvSpPr txBox="1">
            <a:spLocks/>
          </p:cNvSpPr>
          <p:nvPr/>
        </p:nvSpPr>
        <p:spPr bwMode="auto">
          <a:xfrm>
            <a:off x="323528" y="1779662"/>
            <a:ext cx="7614120" cy="3240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marL="0" indent="0" algn="l" rtl="0" fontAlgn="base">
              <a:spcBef>
                <a:spcPct val="20000"/>
              </a:spcBef>
              <a:spcAft>
                <a:spcPct val="0"/>
              </a:spcAft>
              <a:buFont typeface="Arial" charset="0"/>
              <a:buNone/>
              <a:defRPr sz="2000" kern="1200">
                <a:solidFill>
                  <a:schemeClr val="tx1"/>
                </a:solidFill>
                <a:latin typeface="+mn-lt"/>
                <a:ea typeface="+mn-ea"/>
                <a:cs typeface="+mn-cs"/>
              </a:defRPr>
            </a:lvl1pPr>
            <a:lvl2pPr marL="457200" indent="0" algn="l" rtl="0" fontAlgn="base">
              <a:spcBef>
                <a:spcPct val="20000"/>
              </a:spcBef>
              <a:spcAft>
                <a:spcPct val="0"/>
              </a:spcAft>
              <a:buFont typeface="Arial" charset="0"/>
              <a:buNone/>
              <a:defRPr sz="1800" kern="1200">
                <a:solidFill>
                  <a:schemeClr val="tx1">
                    <a:tint val="75000"/>
                  </a:schemeClr>
                </a:solidFill>
                <a:latin typeface="+mn-lt"/>
                <a:ea typeface="+mn-ea"/>
                <a:cs typeface="+mn-cs"/>
              </a:defRPr>
            </a:lvl2pPr>
            <a:lvl3pPr marL="914400" indent="0" algn="l" rtl="0" fontAlgn="base">
              <a:spcBef>
                <a:spcPct val="20000"/>
              </a:spcBef>
              <a:spcAft>
                <a:spcPct val="0"/>
              </a:spcAft>
              <a:buFont typeface="Arial" charset="0"/>
              <a:buNone/>
              <a:defRPr sz="1600" kern="1200">
                <a:solidFill>
                  <a:schemeClr val="tx1">
                    <a:tint val="75000"/>
                  </a:schemeClr>
                </a:solidFill>
                <a:latin typeface="+mn-lt"/>
                <a:ea typeface="+mn-ea"/>
                <a:cs typeface="+mn-cs"/>
              </a:defRPr>
            </a:lvl3pPr>
            <a:lvl4pPr marL="1371600" indent="0" algn="l" rtl="0" fontAlgn="base">
              <a:spcBef>
                <a:spcPct val="20000"/>
              </a:spcBef>
              <a:spcAft>
                <a:spcPct val="0"/>
              </a:spcAft>
              <a:buFont typeface="Arial" charset="0"/>
              <a:buNone/>
              <a:defRPr sz="1400" kern="1200">
                <a:solidFill>
                  <a:schemeClr val="tx1">
                    <a:tint val="75000"/>
                  </a:schemeClr>
                </a:solidFill>
                <a:latin typeface="+mn-lt"/>
                <a:ea typeface="+mn-ea"/>
                <a:cs typeface="+mn-cs"/>
              </a:defRPr>
            </a:lvl4pPr>
            <a:lvl5pPr marL="1828800" indent="0" algn="l" rtl="0" fontAlgn="base">
              <a:spcBef>
                <a:spcPct val="20000"/>
              </a:spcBef>
              <a:spcAft>
                <a:spcPct val="0"/>
              </a:spcAft>
              <a:buFont typeface="Arial" charset="0"/>
              <a:buNone/>
              <a:defRPr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9pPr>
          </a:lstStyle>
          <a:p>
            <a:pPr algn="just" eaLnBrk="1" hangingPunct="1"/>
            <a:r>
              <a:rPr lang="fr-FR" sz="1200" u="sng" dirty="0" smtClean="0">
                <a:solidFill>
                  <a:srgbClr val="FF0000"/>
                </a:solidFill>
              </a:rPr>
              <a:t>Avant ouverture du colis</a:t>
            </a:r>
          </a:p>
          <a:p>
            <a:pPr algn="just" eaLnBrk="1" hangingPunct="1">
              <a:buFontTx/>
              <a:buChar char="-"/>
            </a:pPr>
            <a:r>
              <a:rPr lang="fr-FR" sz="1200" dirty="0" smtClean="0">
                <a:solidFill>
                  <a:schemeClr val="tx2">
                    <a:lumMod val="75000"/>
                  </a:schemeClr>
                </a:solidFill>
              </a:rPr>
              <a:t>Vérifier scellé</a:t>
            </a:r>
          </a:p>
          <a:p>
            <a:pPr algn="just" eaLnBrk="1" hangingPunct="1">
              <a:buFontTx/>
              <a:buChar char="-"/>
            </a:pPr>
            <a:r>
              <a:rPr lang="fr-FR" sz="1200" dirty="0" smtClean="0">
                <a:solidFill>
                  <a:schemeClr val="tx2">
                    <a:lumMod val="75000"/>
                  </a:schemeClr>
                </a:solidFill>
              </a:rPr>
              <a:t>Vérifier identité patient/identité colis</a:t>
            </a:r>
          </a:p>
          <a:p>
            <a:pPr algn="just" eaLnBrk="1" hangingPunct="1">
              <a:buFontTx/>
              <a:buChar char="-"/>
            </a:pPr>
            <a:r>
              <a:rPr lang="fr-FR" sz="1200" dirty="0" smtClean="0">
                <a:solidFill>
                  <a:schemeClr val="tx2">
                    <a:lumMod val="75000"/>
                  </a:schemeClr>
                </a:solidFill>
              </a:rPr>
              <a:t>Prendre </a:t>
            </a:r>
            <a:r>
              <a:rPr lang="fr-FR" sz="1200" dirty="0" smtClean="0">
                <a:solidFill>
                  <a:schemeClr val="tx2">
                    <a:lumMod val="75000"/>
                  </a:schemeClr>
                </a:solidFill>
              </a:rPr>
              <a:t>connaissance fiche produit sur </a:t>
            </a:r>
            <a:r>
              <a:rPr lang="fr-FR" sz="1200" i="1" dirty="0" smtClean="0">
                <a:solidFill>
                  <a:schemeClr val="tx2">
                    <a:lumMod val="75000"/>
                  </a:schemeClr>
                </a:solidFill>
              </a:rPr>
              <a:t>MOBISOINS GED</a:t>
            </a:r>
            <a:endParaRPr lang="fr-FR" sz="1200" u="sng" dirty="0" smtClean="0">
              <a:solidFill>
                <a:schemeClr val="tx2">
                  <a:lumMod val="75000"/>
                </a:schemeClr>
              </a:solidFill>
            </a:endParaRPr>
          </a:p>
          <a:p>
            <a:pPr algn="just" eaLnBrk="1" hangingPunct="1">
              <a:buFontTx/>
              <a:buChar char="-"/>
            </a:pPr>
            <a:r>
              <a:rPr lang="fr-FR" sz="1200" dirty="0" smtClean="0">
                <a:solidFill>
                  <a:schemeClr val="tx2">
                    <a:lumMod val="75000"/>
                  </a:schemeClr>
                </a:solidFill>
              </a:rPr>
              <a:t>Vérifier présence de pré médications </a:t>
            </a:r>
          </a:p>
          <a:p>
            <a:pPr algn="just" eaLnBrk="1" hangingPunct="1">
              <a:buFontTx/>
              <a:buChar char="-"/>
            </a:pPr>
            <a:r>
              <a:rPr lang="fr-FR" sz="1200" dirty="0" smtClean="0">
                <a:solidFill>
                  <a:schemeClr val="tx2">
                    <a:lumMod val="75000"/>
                  </a:schemeClr>
                </a:solidFill>
              </a:rPr>
              <a:t>Vérifier présence/conformité du matériel</a:t>
            </a:r>
          </a:p>
          <a:p>
            <a:pPr algn="just" eaLnBrk="1" hangingPunct="1">
              <a:buFontTx/>
              <a:buChar char="-"/>
            </a:pPr>
            <a:r>
              <a:rPr lang="fr-FR" sz="1200" dirty="0" smtClean="0">
                <a:solidFill>
                  <a:schemeClr val="tx2">
                    <a:lumMod val="75000"/>
                  </a:schemeClr>
                </a:solidFill>
              </a:rPr>
              <a:t>Vérifier </a:t>
            </a:r>
            <a:r>
              <a:rPr lang="fr-FR" sz="1200" dirty="0" smtClean="0">
                <a:solidFill>
                  <a:schemeClr val="tx2">
                    <a:lumMod val="75000"/>
                  </a:schemeClr>
                </a:solidFill>
              </a:rPr>
              <a:t>la présence d’un kit de dispersion accidentelle</a:t>
            </a:r>
          </a:p>
          <a:p>
            <a:pPr algn="just" eaLnBrk="1" hangingPunct="1">
              <a:buFontTx/>
              <a:buChar char="-"/>
            </a:pPr>
            <a:r>
              <a:rPr lang="fr-FR" sz="1200" dirty="0" smtClean="0">
                <a:solidFill>
                  <a:schemeClr val="tx2">
                    <a:lumMod val="75000"/>
                  </a:schemeClr>
                </a:solidFill>
              </a:rPr>
              <a:t>Pose </a:t>
            </a:r>
            <a:r>
              <a:rPr lang="fr-FR" sz="1200" dirty="0" smtClean="0">
                <a:solidFill>
                  <a:schemeClr val="tx2">
                    <a:lumMod val="75000"/>
                  </a:schemeClr>
                </a:solidFill>
              </a:rPr>
              <a:t>de la voie d’abord, pose des prémédications puis ouverture du colis </a:t>
            </a:r>
          </a:p>
          <a:p>
            <a:pPr algn="just" eaLnBrk="1" hangingPunct="1"/>
            <a:r>
              <a:rPr lang="fr-FR" sz="1200" u="sng" dirty="0" smtClean="0">
                <a:solidFill>
                  <a:srgbClr val="FF0000"/>
                </a:solidFill>
              </a:rPr>
              <a:t>Ouverture du </a:t>
            </a:r>
            <a:r>
              <a:rPr lang="fr-FR" sz="1200" u="sng" dirty="0" smtClean="0">
                <a:solidFill>
                  <a:srgbClr val="FF0000"/>
                </a:solidFill>
              </a:rPr>
              <a:t>colis</a:t>
            </a:r>
            <a:endParaRPr lang="fr-FR" sz="1200" dirty="0" smtClean="0">
              <a:solidFill>
                <a:srgbClr val="002060"/>
              </a:solidFill>
            </a:endParaRPr>
          </a:p>
          <a:p>
            <a:pPr algn="just" eaLnBrk="1" hangingPunct="1">
              <a:buFontTx/>
              <a:buChar char="-"/>
            </a:pPr>
            <a:r>
              <a:rPr lang="fr-FR" sz="1200" dirty="0" smtClean="0">
                <a:solidFill>
                  <a:srgbClr val="002060"/>
                </a:solidFill>
              </a:rPr>
              <a:t>Vérifier l’intégrité de la préparation :fuite, aspect, </a:t>
            </a:r>
            <a:r>
              <a:rPr lang="fr-FR" sz="1200" dirty="0" smtClean="0">
                <a:solidFill>
                  <a:srgbClr val="002060"/>
                </a:solidFill>
              </a:rPr>
              <a:t>clamp fermé, </a:t>
            </a:r>
            <a:r>
              <a:rPr lang="fr-FR" sz="1200" dirty="0" smtClean="0">
                <a:solidFill>
                  <a:srgbClr val="002060"/>
                </a:solidFill>
              </a:rPr>
              <a:t>étanchéité</a:t>
            </a:r>
          </a:p>
          <a:p>
            <a:pPr algn="just" eaLnBrk="1" hangingPunct="1">
              <a:buFontTx/>
              <a:buChar char="-"/>
            </a:pPr>
            <a:r>
              <a:rPr lang="fr-FR" sz="1200" dirty="0" smtClean="0">
                <a:solidFill>
                  <a:srgbClr val="002060"/>
                </a:solidFill>
              </a:rPr>
              <a:t>Vérifier date et heure de péremption du produit </a:t>
            </a:r>
            <a:endParaRPr lang="fr-FR" sz="1200" dirty="0" smtClean="0">
              <a:solidFill>
                <a:srgbClr val="002060"/>
              </a:solidFill>
            </a:endParaRPr>
          </a:p>
          <a:p>
            <a:pPr algn="just" eaLnBrk="1" hangingPunct="1">
              <a:buFontTx/>
              <a:buChar char="-"/>
            </a:pPr>
            <a:r>
              <a:rPr lang="fr-FR" sz="1200" dirty="0">
                <a:solidFill>
                  <a:schemeClr val="tx2">
                    <a:lumMod val="75000"/>
                  </a:schemeClr>
                </a:solidFill>
              </a:rPr>
              <a:t>Vérifier</a:t>
            </a:r>
            <a:r>
              <a:rPr lang="fr-FR" sz="1200" dirty="0">
                <a:solidFill>
                  <a:schemeClr val="tx2">
                    <a:lumMod val="75000"/>
                  </a:schemeClr>
                </a:solidFill>
              </a:rPr>
              <a:t> présence prescription médicale</a:t>
            </a:r>
          </a:p>
          <a:p>
            <a:pPr algn="just" eaLnBrk="1" hangingPunct="1">
              <a:buFontTx/>
              <a:buChar char="-"/>
            </a:pPr>
            <a:r>
              <a:rPr lang="fr-FR" sz="1200" dirty="0">
                <a:solidFill>
                  <a:schemeClr val="tx2">
                    <a:lumMod val="75000"/>
                  </a:schemeClr>
                </a:solidFill>
              </a:rPr>
              <a:t>Vérifier la bonne conservation à la température cible +5°C(+/-3°C) ou +20°C (+/-5°C)</a:t>
            </a:r>
          </a:p>
          <a:p>
            <a:pPr algn="just" eaLnBrk="1" hangingPunct="1">
              <a:buFontTx/>
              <a:buChar char="-"/>
            </a:pPr>
            <a:r>
              <a:rPr lang="fr-FR" sz="1200" dirty="0">
                <a:solidFill>
                  <a:schemeClr val="tx2">
                    <a:lumMod val="75000"/>
                  </a:schemeClr>
                </a:solidFill>
              </a:rPr>
              <a:t>Vérifier l’absence d’alerte sur l’enregistreur de température </a:t>
            </a:r>
            <a:endParaRPr lang="fr-FR" sz="1200" dirty="0" smtClean="0">
              <a:solidFill>
                <a:schemeClr val="tx2">
                  <a:lumMod val="75000"/>
                </a:schemeClr>
              </a:solidFill>
            </a:endParaRPr>
          </a:p>
          <a:p>
            <a:pPr algn="just" eaLnBrk="1" hangingPunct="1">
              <a:buFontTx/>
              <a:buChar char="-"/>
            </a:pPr>
            <a:r>
              <a:rPr lang="fr-FR" sz="1200" dirty="0" smtClean="0">
                <a:solidFill>
                  <a:srgbClr val="002060"/>
                </a:solidFill>
              </a:rPr>
              <a:t>Vérifier concordance : - identité patient/identité étiquette produit</a:t>
            </a:r>
          </a:p>
          <a:p>
            <a:pPr algn="just" eaLnBrk="1" hangingPunct="1"/>
            <a:r>
              <a:rPr lang="fr-FR" sz="1200" dirty="0" smtClean="0">
                <a:solidFill>
                  <a:srgbClr val="002060"/>
                </a:solidFill>
              </a:rPr>
              <a:t>                                           - identité patient/identité prescription médicale</a:t>
            </a:r>
          </a:p>
          <a:p>
            <a:pPr algn="just" eaLnBrk="1" hangingPunct="1"/>
            <a:r>
              <a:rPr lang="fr-FR" sz="1200" dirty="0" smtClean="0">
                <a:solidFill>
                  <a:srgbClr val="002060"/>
                </a:solidFill>
              </a:rPr>
              <a:t>                                          - produit prescrit/ poche-seringue</a:t>
            </a:r>
          </a:p>
          <a:p>
            <a:pPr algn="just" eaLnBrk="1" hangingPunct="1"/>
            <a:r>
              <a:rPr lang="fr-FR" sz="1200" dirty="0" smtClean="0">
                <a:solidFill>
                  <a:srgbClr val="002060"/>
                </a:solidFill>
              </a:rPr>
              <a:t>                                          -numéro ordonnancier prescription/étiquette préparation poche/seringue </a:t>
            </a:r>
            <a:endParaRPr lang="fr-FR" sz="1200" dirty="0" smtClean="0">
              <a:solidFill>
                <a:srgbClr val="FF0000"/>
              </a:solidFill>
            </a:endParaRPr>
          </a:p>
          <a:p>
            <a:pPr eaLnBrk="1" hangingPunct="1">
              <a:buFontTx/>
              <a:buChar char="-"/>
            </a:pPr>
            <a:endParaRPr lang="fr-FR" sz="1200" dirty="0" smtClean="0"/>
          </a:p>
          <a:p>
            <a:pPr eaLnBrk="1" hangingPunct="1"/>
            <a:endParaRPr lang="fr-FR" sz="1200" u="sng" dirty="0"/>
          </a:p>
        </p:txBody>
      </p:sp>
    </p:spTree>
    <p:extLst>
      <p:ext uri="{BB962C8B-B14F-4D97-AF65-F5344CB8AC3E}">
        <p14:creationId xmlns:p14="http://schemas.microsoft.com/office/powerpoint/2010/main" val="9867703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2142" y="123478"/>
            <a:ext cx="9036496" cy="432048"/>
          </a:xfrm>
        </p:spPr>
        <p:txBody>
          <a:bodyPr rtlCol="0">
            <a:normAutofit/>
          </a:bodyPr>
          <a:lstStyle/>
          <a:p>
            <a:pPr fontAlgn="auto">
              <a:spcAft>
                <a:spcPts val="0"/>
              </a:spcAft>
              <a:defRPr/>
            </a:pPr>
            <a:r>
              <a:rPr lang="fr-FR" sz="2200" dirty="0" smtClean="0">
                <a:solidFill>
                  <a:schemeClr val="accent1"/>
                </a:solidFill>
              </a:rPr>
              <a:t>EFFETS SECONDAIRES TRAITEMENTS ANTI-CANCEREUX</a:t>
            </a:r>
            <a:endParaRPr lang="fr-FR" sz="2200" dirty="0">
              <a:solidFill>
                <a:schemeClr val="accent1"/>
              </a:solidFill>
            </a:endParaRPr>
          </a:p>
        </p:txBody>
      </p:sp>
      <p:sp>
        <p:nvSpPr>
          <p:cNvPr id="5" name="Espace réservé du contenu 2"/>
          <p:cNvSpPr txBox="1">
            <a:spLocks/>
          </p:cNvSpPr>
          <p:nvPr/>
        </p:nvSpPr>
        <p:spPr bwMode="auto">
          <a:xfrm>
            <a:off x="179512" y="267494"/>
            <a:ext cx="8352928" cy="3737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marL="0" indent="0" algn="l" rtl="0" fontAlgn="base">
              <a:spcBef>
                <a:spcPct val="20000"/>
              </a:spcBef>
              <a:spcAft>
                <a:spcPct val="0"/>
              </a:spcAft>
              <a:buFont typeface="Arial" charset="0"/>
              <a:buNone/>
              <a:defRPr sz="2000" kern="1200">
                <a:solidFill>
                  <a:schemeClr val="tx1"/>
                </a:solidFill>
                <a:latin typeface="+mn-lt"/>
                <a:ea typeface="+mn-ea"/>
                <a:cs typeface="+mn-cs"/>
              </a:defRPr>
            </a:lvl1pPr>
            <a:lvl2pPr marL="457200" indent="0" algn="l" rtl="0" fontAlgn="base">
              <a:spcBef>
                <a:spcPct val="20000"/>
              </a:spcBef>
              <a:spcAft>
                <a:spcPct val="0"/>
              </a:spcAft>
              <a:buFont typeface="Arial" charset="0"/>
              <a:buNone/>
              <a:defRPr sz="1800" kern="1200">
                <a:solidFill>
                  <a:schemeClr val="tx1">
                    <a:tint val="75000"/>
                  </a:schemeClr>
                </a:solidFill>
                <a:latin typeface="+mn-lt"/>
                <a:ea typeface="+mn-ea"/>
                <a:cs typeface="+mn-cs"/>
              </a:defRPr>
            </a:lvl2pPr>
            <a:lvl3pPr marL="914400" indent="0" algn="l" rtl="0" fontAlgn="base">
              <a:spcBef>
                <a:spcPct val="20000"/>
              </a:spcBef>
              <a:spcAft>
                <a:spcPct val="0"/>
              </a:spcAft>
              <a:buFont typeface="Arial" charset="0"/>
              <a:buNone/>
              <a:defRPr sz="1600" kern="1200">
                <a:solidFill>
                  <a:schemeClr val="tx1">
                    <a:tint val="75000"/>
                  </a:schemeClr>
                </a:solidFill>
                <a:latin typeface="+mn-lt"/>
                <a:ea typeface="+mn-ea"/>
                <a:cs typeface="+mn-cs"/>
              </a:defRPr>
            </a:lvl3pPr>
            <a:lvl4pPr marL="1371600" indent="0" algn="l" rtl="0" fontAlgn="base">
              <a:spcBef>
                <a:spcPct val="20000"/>
              </a:spcBef>
              <a:spcAft>
                <a:spcPct val="0"/>
              </a:spcAft>
              <a:buFont typeface="Arial" charset="0"/>
              <a:buNone/>
              <a:defRPr sz="1400" kern="1200">
                <a:solidFill>
                  <a:schemeClr val="tx1">
                    <a:tint val="75000"/>
                  </a:schemeClr>
                </a:solidFill>
                <a:latin typeface="+mn-lt"/>
                <a:ea typeface="+mn-ea"/>
                <a:cs typeface="+mn-cs"/>
              </a:defRPr>
            </a:lvl4pPr>
            <a:lvl5pPr marL="1828800" indent="0" algn="l" rtl="0" fontAlgn="base">
              <a:spcBef>
                <a:spcPct val="20000"/>
              </a:spcBef>
              <a:spcAft>
                <a:spcPct val="0"/>
              </a:spcAft>
              <a:buFont typeface="Arial" charset="0"/>
              <a:buNone/>
              <a:defRPr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9pPr>
          </a:lstStyle>
          <a:p>
            <a:pPr algn="just" eaLnBrk="1" hangingPunct="1"/>
            <a:r>
              <a:rPr lang="fr-FR" sz="1200" dirty="0" smtClean="0"/>
              <a:t>Les traitements anti cancéreux ont une action sur les cellules cancéreuses mais également celles de la peau, des cheveux, de la muqueuse buccale et de la moelle osseuse.</a:t>
            </a:r>
          </a:p>
          <a:p>
            <a:pPr algn="just" eaLnBrk="1" hangingPunct="1"/>
            <a:endParaRPr lang="fr-FR" sz="500" dirty="0" smtClean="0"/>
          </a:p>
          <a:p>
            <a:pPr algn="just" eaLnBrk="1" hangingPunct="1"/>
            <a:r>
              <a:rPr lang="fr-FR" sz="1200" u="sng" dirty="0" smtClean="0">
                <a:solidFill>
                  <a:srgbClr val="FF0000"/>
                </a:solidFill>
              </a:rPr>
              <a:t>Toxicité digestive :</a:t>
            </a:r>
          </a:p>
          <a:p>
            <a:pPr algn="just" eaLnBrk="1" hangingPunct="1">
              <a:buFontTx/>
              <a:buChar char="-"/>
            </a:pPr>
            <a:r>
              <a:rPr lang="fr-FR" sz="1200" dirty="0" smtClean="0"/>
              <a:t>Nausées vomissements</a:t>
            </a:r>
          </a:p>
          <a:p>
            <a:pPr algn="just" eaLnBrk="1" hangingPunct="1">
              <a:buFontTx/>
              <a:buChar char="-"/>
            </a:pPr>
            <a:r>
              <a:rPr lang="fr-FR" sz="1200" dirty="0" smtClean="0"/>
              <a:t>Diarrhées constipation</a:t>
            </a:r>
          </a:p>
          <a:p>
            <a:pPr algn="just" eaLnBrk="1" hangingPunct="1"/>
            <a:endParaRPr lang="fr-FR" sz="500" dirty="0" smtClean="0"/>
          </a:p>
          <a:p>
            <a:pPr algn="just" eaLnBrk="1" hangingPunct="1"/>
            <a:r>
              <a:rPr lang="fr-FR" sz="1200" u="sng" dirty="0" smtClean="0">
                <a:solidFill>
                  <a:srgbClr val="FF0000"/>
                </a:solidFill>
              </a:rPr>
              <a:t>Toxicité hématologique :</a:t>
            </a:r>
          </a:p>
          <a:p>
            <a:pPr algn="just" eaLnBrk="1" hangingPunct="1">
              <a:buFontTx/>
              <a:buChar char="-"/>
            </a:pPr>
            <a:r>
              <a:rPr lang="fr-FR" sz="1200" dirty="0" smtClean="0"/>
              <a:t>Neutropénie entre le 8 et le 10 jour après l’injection =&gt; risque infectieux, facteur de croissance possible en cas de neutropénie fébrile allo MDG ou médecin HAD pour conduite à tenir </a:t>
            </a:r>
            <a:r>
              <a:rPr lang="fr-FR" sz="1200" dirty="0" smtClean="0"/>
              <a:t>(</a:t>
            </a:r>
            <a:r>
              <a:rPr lang="fr-FR" sz="1200" dirty="0" smtClean="0"/>
              <a:t>hospitalisation ou maintien à domicile avec HAD en fonction de la clinique)</a:t>
            </a:r>
          </a:p>
          <a:p>
            <a:pPr algn="just" eaLnBrk="1" hangingPunct="1">
              <a:buFontTx/>
              <a:buChar char="-"/>
            </a:pPr>
            <a:r>
              <a:rPr lang="fr-FR" sz="1200" dirty="0" smtClean="0"/>
              <a:t>Thrombopénie : surveillance clinique (saignement spontané ; pétéchies ; bulle hémorragique) +/- transfusion plaquettes </a:t>
            </a:r>
          </a:p>
          <a:p>
            <a:pPr algn="just" eaLnBrk="1" hangingPunct="1">
              <a:buFontTx/>
              <a:buChar char="-"/>
            </a:pPr>
            <a:r>
              <a:rPr lang="fr-FR" sz="1200" dirty="0" smtClean="0"/>
              <a:t>Anémie : surveillance clinique (pâleur tachycardie dyspnée au repos asthénie plus marquée) EPO ou transfusion CGR si nécessaire </a:t>
            </a:r>
          </a:p>
          <a:p>
            <a:pPr algn="just" eaLnBrk="1" hangingPunct="1"/>
            <a:endParaRPr lang="fr-FR" sz="1200" dirty="0" smtClean="0"/>
          </a:p>
          <a:p>
            <a:pPr eaLnBrk="1" hangingPunct="1">
              <a:buFontTx/>
              <a:buChar char="-"/>
            </a:pPr>
            <a:endParaRPr lang="fr-FR" sz="1200" dirty="0" smtClean="0"/>
          </a:p>
          <a:p>
            <a:pPr eaLnBrk="1" hangingPunct="1">
              <a:buFontTx/>
              <a:buChar char="-"/>
            </a:pPr>
            <a:endParaRPr lang="fr-FR" sz="1200" dirty="0" smtClean="0"/>
          </a:p>
        </p:txBody>
      </p:sp>
      <p:pic>
        <p:nvPicPr>
          <p:cNvPr id="6" name="Picture 2" descr="https://www.biron.com/workspace/uploads/files/21-infographie-anemie-f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5856" y="3207421"/>
            <a:ext cx="2736304" cy="19360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175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2"/>
          <p:cNvSpPr txBox="1">
            <a:spLocks/>
          </p:cNvSpPr>
          <p:nvPr/>
        </p:nvSpPr>
        <p:spPr bwMode="auto">
          <a:xfrm>
            <a:off x="80053" y="195486"/>
            <a:ext cx="8856984" cy="4464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marL="0" indent="0" algn="l" rtl="0" fontAlgn="base">
              <a:spcBef>
                <a:spcPct val="20000"/>
              </a:spcBef>
              <a:spcAft>
                <a:spcPct val="0"/>
              </a:spcAft>
              <a:buFont typeface="Arial" charset="0"/>
              <a:buNone/>
              <a:defRPr sz="2000" kern="1200">
                <a:solidFill>
                  <a:schemeClr val="tx1"/>
                </a:solidFill>
                <a:latin typeface="+mn-lt"/>
                <a:ea typeface="+mn-ea"/>
                <a:cs typeface="+mn-cs"/>
              </a:defRPr>
            </a:lvl1pPr>
            <a:lvl2pPr marL="457200" indent="0" algn="l" rtl="0" fontAlgn="base">
              <a:spcBef>
                <a:spcPct val="20000"/>
              </a:spcBef>
              <a:spcAft>
                <a:spcPct val="0"/>
              </a:spcAft>
              <a:buFont typeface="Arial" charset="0"/>
              <a:buNone/>
              <a:defRPr sz="1800" kern="1200">
                <a:solidFill>
                  <a:schemeClr val="tx1">
                    <a:tint val="75000"/>
                  </a:schemeClr>
                </a:solidFill>
                <a:latin typeface="+mn-lt"/>
                <a:ea typeface="+mn-ea"/>
                <a:cs typeface="+mn-cs"/>
              </a:defRPr>
            </a:lvl2pPr>
            <a:lvl3pPr marL="914400" indent="0" algn="l" rtl="0" fontAlgn="base">
              <a:spcBef>
                <a:spcPct val="20000"/>
              </a:spcBef>
              <a:spcAft>
                <a:spcPct val="0"/>
              </a:spcAft>
              <a:buFont typeface="Arial" charset="0"/>
              <a:buNone/>
              <a:defRPr sz="1600" kern="1200">
                <a:solidFill>
                  <a:schemeClr val="tx1">
                    <a:tint val="75000"/>
                  </a:schemeClr>
                </a:solidFill>
                <a:latin typeface="+mn-lt"/>
                <a:ea typeface="+mn-ea"/>
                <a:cs typeface="+mn-cs"/>
              </a:defRPr>
            </a:lvl3pPr>
            <a:lvl4pPr marL="1371600" indent="0" algn="l" rtl="0" fontAlgn="base">
              <a:spcBef>
                <a:spcPct val="20000"/>
              </a:spcBef>
              <a:spcAft>
                <a:spcPct val="0"/>
              </a:spcAft>
              <a:buFont typeface="Arial" charset="0"/>
              <a:buNone/>
              <a:defRPr sz="1400" kern="1200">
                <a:solidFill>
                  <a:schemeClr val="tx1">
                    <a:tint val="75000"/>
                  </a:schemeClr>
                </a:solidFill>
                <a:latin typeface="+mn-lt"/>
                <a:ea typeface="+mn-ea"/>
                <a:cs typeface="+mn-cs"/>
              </a:defRPr>
            </a:lvl4pPr>
            <a:lvl5pPr marL="1828800" indent="0" algn="l" rtl="0" fontAlgn="base">
              <a:spcBef>
                <a:spcPct val="20000"/>
              </a:spcBef>
              <a:spcAft>
                <a:spcPct val="0"/>
              </a:spcAft>
              <a:buFont typeface="Arial" charset="0"/>
              <a:buNone/>
              <a:defRPr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9pPr>
          </a:lstStyle>
          <a:p>
            <a:pPr algn="just" eaLnBrk="1" hangingPunct="1">
              <a:buFontTx/>
              <a:buChar char="-"/>
            </a:pPr>
            <a:r>
              <a:rPr lang="fr-FR" sz="1200" u="sng" dirty="0" smtClean="0">
                <a:solidFill>
                  <a:srgbClr val="FF0000"/>
                </a:solidFill>
              </a:rPr>
              <a:t>Toxicité muqueuse (</a:t>
            </a:r>
            <a:r>
              <a:rPr lang="fr-FR" sz="1200" u="sng" dirty="0" err="1" smtClean="0">
                <a:solidFill>
                  <a:srgbClr val="FF0000"/>
                </a:solidFill>
              </a:rPr>
              <a:t>mucite</a:t>
            </a:r>
            <a:r>
              <a:rPr lang="fr-FR" sz="1200" u="sng" dirty="0" smtClean="0">
                <a:solidFill>
                  <a:srgbClr val="FF0000"/>
                </a:solidFill>
              </a:rPr>
              <a:t>)</a:t>
            </a:r>
            <a:r>
              <a:rPr lang="fr-FR" sz="1200" dirty="0" smtClean="0">
                <a:solidFill>
                  <a:srgbClr val="FF0000"/>
                </a:solidFill>
              </a:rPr>
              <a:t> :</a:t>
            </a:r>
          </a:p>
          <a:p>
            <a:pPr algn="just" eaLnBrk="1" hangingPunct="1"/>
            <a:r>
              <a:rPr lang="fr-FR" sz="1200" dirty="0" smtClean="0"/>
              <a:t>        . Prévention : bain de bouche bicarbonate </a:t>
            </a:r>
          </a:p>
          <a:p>
            <a:pPr algn="just" eaLnBrk="1" hangingPunct="1"/>
            <a:r>
              <a:rPr lang="fr-FR" sz="1200" dirty="0" smtClean="0"/>
              <a:t>        . Curatif : rajout antifongique sur prescription médicale (gargarisme bicarbonate, gargarisme et ingestion antifongique)</a:t>
            </a:r>
          </a:p>
          <a:p>
            <a:pPr algn="just" eaLnBrk="1" hangingPunct="1"/>
            <a:r>
              <a:rPr lang="fr-FR" sz="1200" dirty="0" smtClean="0"/>
              <a:t>Signes : toux, dysphagie, gastralgie, diarrhées d’où l’intérêt d’ingérer l’antifongique : traiter tout le tube digestif.</a:t>
            </a:r>
          </a:p>
          <a:p>
            <a:pPr algn="just" eaLnBrk="1" hangingPunct="1"/>
            <a:r>
              <a:rPr lang="fr-FR" sz="1200" dirty="0" smtClean="0"/>
              <a:t>En cas de dysphagie sévère possibilité d’hydratation intra veineuse et/ou alimentation parentérale après validation médicale (en HAD ou en hospitalisation).</a:t>
            </a:r>
          </a:p>
          <a:p>
            <a:pPr algn="just" eaLnBrk="1" hangingPunct="1"/>
            <a:endParaRPr lang="fr-FR" sz="1200" dirty="0" smtClean="0"/>
          </a:p>
          <a:p>
            <a:pPr algn="just" eaLnBrk="1" hangingPunct="1">
              <a:buFontTx/>
              <a:buChar char="-"/>
            </a:pPr>
            <a:r>
              <a:rPr lang="fr-FR" sz="1200" u="sng" dirty="0" smtClean="0">
                <a:solidFill>
                  <a:srgbClr val="FF0000"/>
                </a:solidFill>
              </a:rPr>
              <a:t>Toxicité cardiaque</a:t>
            </a:r>
            <a:r>
              <a:rPr lang="fr-FR" sz="1200" dirty="0" smtClean="0">
                <a:solidFill>
                  <a:srgbClr val="FF0000"/>
                </a:solidFill>
              </a:rPr>
              <a:t> : </a:t>
            </a:r>
            <a:r>
              <a:rPr lang="fr-FR" sz="1200" dirty="0" smtClean="0"/>
              <a:t>surveillance avec échographie cardiaque (pour </a:t>
            </a:r>
            <a:r>
              <a:rPr lang="fr-FR" sz="1200" dirty="0" smtClean="0"/>
              <a:t>l’</a:t>
            </a:r>
            <a:r>
              <a:rPr lang="fr-FR" sz="1200" dirty="0" err="1" smtClean="0"/>
              <a:t>herceptine</a:t>
            </a:r>
            <a:r>
              <a:rPr lang="fr-FR" sz="1200" dirty="0" smtClean="0"/>
              <a:t>/PHESGO)</a:t>
            </a:r>
            <a:endParaRPr lang="fr-FR" sz="1200" dirty="0" smtClean="0"/>
          </a:p>
          <a:p>
            <a:pPr algn="just" eaLnBrk="1" hangingPunct="1">
              <a:buFontTx/>
              <a:buChar char="-"/>
            </a:pPr>
            <a:r>
              <a:rPr lang="fr-FR" sz="1200" u="sng" dirty="0" smtClean="0">
                <a:solidFill>
                  <a:srgbClr val="FF0000"/>
                </a:solidFill>
              </a:rPr>
              <a:t>Alopécie</a:t>
            </a:r>
            <a:r>
              <a:rPr lang="fr-FR" sz="1200" dirty="0" smtClean="0"/>
              <a:t> </a:t>
            </a:r>
          </a:p>
          <a:p>
            <a:pPr algn="just" eaLnBrk="1" hangingPunct="1">
              <a:buFontTx/>
              <a:buChar char="-"/>
            </a:pPr>
            <a:r>
              <a:rPr lang="fr-FR" sz="1200" u="sng" dirty="0" smtClean="0">
                <a:solidFill>
                  <a:srgbClr val="FF0000"/>
                </a:solidFill>
              </a:rPr>
              <a:t>Toxicité cutanée</a:t>
            </a:r>
            <a:r>
              <a:rPr lang="fr-FR" sz="1200" dirty="0" smtClean="0">
                <a:solidFill>
                  <a:srgbClr val="FF0000"/>
                </a:solidFill>
              </a:rPr>
              <a:t> : </a:t>
            </a:r>
            <a:r>
              <a:rPr lang="fr-FR" sz="1200" dirty="0" smtClean="0"/>
              <a:t>allergie (démangeaison, rougeur) à signaler dès l’apparition pour adaptation dose </a:t>
            </a:r>
          </a:p>
          <a:p>
            <a:pPr algn="just" eaLnBrk="1" hangingPunct="1">
              <a:buFontTx/>
              <a:buChar char="-"/>
            </a:pPr>
            <a:r>
              <a:rPr lang="fr-FR" sz="1200" u="sng" dirty="0" smtClean="0">
                <a:solidFill>
                  <a:srgbClr val="FF0000"/>
                </a:solidFill>
              </a:rPr>
              <a:t>Asthénie</a:t>
            </a:r>
            <a:r>
              <a:rPr lang="fr-FR" sz="1200" dirty="0" smtClean="0">
                <a:solidFill>
                  <a:srgbClr val="FF0000"/>
                </a:solidFill>
              </a:rPr>
              <a:t> : </a:t>
            </a:r>
            <a:r>
              <a:rPr lang="fr-FR" sz="1200" dirty="0" smtClean="0"/>
              <a:t>varie en fonction des traitements, elle est liée à la maladie, aux effets secondaires et à l’anxiété (troubles du sommeil) liée aux craintes sur l’évolution de la maladie. Conseils au patient d’adapter les activités quotidiennes et de maintenir une activité physique et adaptée.</a:t>
            </a:r>
          </a:p>
          <a:p>
            <a:pPr algn="just" eaLnBrk="1" hangingPunct="1">
              <a:buFontTx/>
              <a:buChar char="-"/>
            </a:pPr>
            <a:r>
              <a:rPr lang="fr-FR" sz="1200" u="sng" dirty="0" smtClean="0">
                <a:solidFill>
                  <a:srgbClr val="FF0000"/>
                </a:solidFill>
              </a:rPr>
              <a:t>Eviter le soleil toute la durée du traitement </a:t>
            </a:r>
          </a:p>
          <a:p>
            <a:pPr algn="just" eaLnBrk="1" hangingPunct="1"/>
            <a:r>
              <a:rPr lang="fr-FR" sz="1200" dirty="0" smtClean="0"/>
              <a:t>		          </a:t>
            </a:r>
            <a:r>
              <a:rPr lang="fr-FR" sz="1200" dirty="0" smtClean="0">
                <a:solidFill>
                  <a:srgbClr val="F81052"/>
                </a:solidFill>
              </a:rPr>
              <a:t>les effets secondaires de l’immunothérapie peuvent survenir de façon brutale et 			          indépendamment du rythme des séances tout évènement doit être                                                 		          communiqué à la coordination pour conduite à tenir                                 </a:t>
            </a:r>
          </a:p>
          <a:p>
            <a:pPr algn="just" eaLnBrk="1" hangingPunct="1"/>
            <a:r>
              <a:rPr lang="fr-FR" sz="1200" dirty="0" smtClean="0"/>
              <a:t>                                                Etre à l’écoute du patient et signaler les effets secondaires pour permettre                             		      au médecin d’adapter les prescriptions médicales (lors de l’appel de la coordination). 		                  Possibilité selon le grade des effets secondaires de mettre en place des soins de support ou une HAD.</a:t>
            </a:r>
          </a:p>
          <a:p>
            <a:pPr algn="just" eaLnBrk="1" hangingPunct="1"/>
            <a:r>
              <a:rPr lang="fr-FR" sz="1200" dirty="0" smtClean="0"/>
              <a:t>                                       </a:t>
            </a:r>
            <a:endParaRPr lang="fr-FR" sz="1200" dirty="0"/>
          </a:p>
        </p:txBody>
      </p:sp>
      <p:pic>
        <p:nvPicPr>
          <p:cNvPr id="8" name="Picture 2" descr="Qu'est-ce que l'écoute active ?"/>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053" y="3219822"/>
            <a:ext cx="2043675" cy="10218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32968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2142" y="123478"/>
            <a:ext cx="9036496" cy="432048"/>
          </a:xfrm>
        </p:spPr>
        <p:txBody>
          <a:bodyPr rtlCol="0">
            <a:normAutofit/>
          </a:bodyPr>
          <a:lstStyle/>
          <a:p>
            <a:pPr fontAlgn="auto">
              <a:spcAft>
                <a:spcPts val="0"/>
              </a:spcAft>
              <a:defRPr/>
            </a:pPr>
            <a:r>
              <a:rPr lang="fr-FR" sz="2200" dirty="0" smtClean="0">
                <a:solidFill>
                  <a:schemeClr val="accent1"/>
                </a:solidFill>
              </a:rPr>
              <a:t>ABORDS VEINEUX</a:t>
            </a:r>
            <a:endParaRPr lang="fr-FR" sz="2200" dirty="0">
              <a:solidFill>
                <a:schemeClr val="accent1"/>
              </a:solidFill>
            </a:endParaRPr>
          </a:p>
        </p:txBody>
      </p:sp>
      <p:sp>
        <p:nvSpPr>
          <p:cNvPr id="8" name="Espace réservé du contenu 2"/>
          <p:cNvSpPr txBox="1">
            <a:spLocks/>
          </p:cNvSpPr>
          <p:nvPr/>
        </p:nvSpPr>
        <p:spPr bwMode="auto">
          <a:xfrm>
            <a:off x="179512" y="771550"/>
            <a:ext cx="8352928" cy="3528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marL="0" indent="0" algn="l" rtl="0" fontAlgn="base">
              <a:spcBef>
                <a:spcPct val="20000"/>
              </a:spcBef>
              <a:spcAft>
                <a:spcPct val="0"/>
              </a:spcAft>
              <a:buFont typeface="Arial" charset="0"/>
              <a:buNone/>
              <a:defRPr sz="2000" kern="1200">
                <a:solidFill>
                  <a:schemeClr val="tx1"/>
                </a:solidFill>
                <a:latin typeface="+mn-lt"/>
                <a:ea typeface="+mn-ea"/>
                <a:cs typeface="+mn-cs"/>
              </a:defRPr>
            </a:lvl1pPr>
            <a:lvl2pPr marL="457200" indent="0" algn="l" rtl="0" fontAlgn="base">
              <a:spcBef>
                <a:spcPct val="20000"/>
              </a:spcBef>
              <a:spcAft>
                <a:spcPct val="0"/>
              </a:spcAft>
              <a:buFont typeface="Arial" charset="0"/>
              <a:buNone/>
              <a:defRPr sz="1800" kern="1200">
                <a:solidFill>
                  <a:schemeClr val="tx1">
                    <a:tint val="75000"/>
                  </a:schemeClr>
                </a:solidFill>
                <a:latin typeface="+mn-lt"/>
                <a:ea typeface="+mn-ea"/>
                <a:cs typeface="+mn-cs"/>
              </a:defRPr>
            </a:lvl2pPr>
            <a:lvl3pPr marL="914400" indent="0" algn="l" rtl="0" fontAlgn="base">
              <a:spcBef>
                <a:spcPct val="20000"/>
              </a:spcBef>
              <a:spcAft>
                <a:spcPct val="0"/>
              </a:spcAft>
              <a:buFont typeface="Arial" charset="0"/>
              <a:buNone/>
              <a:defRPr sz="1600" kern="1200">
                <a:solidFill>
                  <a:schemeClr val="tx1">
                    <a:tint val="75000"/>
                  </a:schemeClr>
                </a:solidFill>
                <a:latin typeface="+mn-lt"/>
                <a:ea typeface="+mn-ea"/>
                <a:cs typeface="+mn-cs"/>
              </a:defRPr>
            </a:lvl3pPr>
            <a:lvl4pPr marL="1371600" indent="0" algn="l" rtl="0" fontAlgn="base">
              <a:spcBef>
                <a:spcPct val="20000"/>
              </a:spcBef>
              <a:spcAft>
                <a:spcPct val="0"/>
              </a:spcAft>
              <a:buFont typeface="Arial" charset="0"/>
              <a:buNone/>
              <a:defRPr sz="1400" kern="1200">
                <a:solidFill>
                  <a:schemeClr val="tx1">
                    <a:tint val="75000"/>
                  </a:schemeClr>
                </a:solidFill>
                <a:latin typeface="+mn-lt"/>
                <a:ea typeface="+mn-ea"/>
                <a:cs typeface="+mn-cs"/>
              </a:defRPr>
            </a:lvl4pPr>
            <a:lvl5pPr marL="1828800" indent="0" algn="l" rtl="0" fontAlgn="base">
              <a:spcBef>
                <a:spcPct val="20000"/>
              </a:spcBef>
              <a:spcAft>
                <a:spcPct val="0"/>
              </a:spcAft>
              <a:buFont typeface="Arial" charset="0"/>
              <a:buNone/>
              <a:defRPr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9pPr>
          </a:lstStyle>
          <a:p>
            <a:pPr algn="just" eaLnBrk="1" hangingPunct="1"/>
            <a:r>
              <a:rPr lang="fr-FR" sz="1200" dirty="0" smtClean="0">
                <a:solidFill>
                  <a:srgbClr val="FF0000"/>
                </a:solidFill>
              </a:rPr>
              <a:t>	Pas de traitement en VVP à domicile sauf accord médical en cas de dysfonctionnement de la voie centrale </a:t>
            </a:r>
            <a:endParaRPr lang="fr-FR" sz="1200" dirty="0" smtClean="0"/>
          </a:p>
          <a:p>
            <a:pPr algn="just" eaLnBrk="1" hangingPunct="1"/>
            <a:endParaRPr lang="fr-FR" sz="1200" dirty="0" smtClean="0"/>
          </a:p>
          <a:p>
            <a:pPr algn="just" eaLnBrk="1" hangingPunct="1"/>
            <a:r>
              <a:rPr lang="fr-FR" sz="1200" dirty="0" smtClean="0"/>
              <a:t>MIDLINE</a:t>
            </a:r>
          </a:p>
          <a:p>
            <a:pPr algn="just" eaLnBrk="1" hangingPunct="1"/>
            <a:r>
              <a:rPr lang="fr-FR" sz="1200" dirty="0" smtClean="0"/>
              <a:t>Cette voie d’abord est un abord périphérique, c’est une contre indication à l’administration des traitement anticancéreux (ainsi que les nutritions artificielles réservées au KT centraux)</a:t>
            </a:r>
          </a:p>
          <a:p>
            <a:pPr algn="just" eaLnBrk="1" hangingPunct="1"/>
            <a:r>
              <a:rPr lang="fr-FR" sz="1200" dirty="0" smtClean="0"/>
              <a:t>Pansement hebdomadaire (</a:t>
            </a:r>
            <a:r>
              <a:rPr lang="fr-FR" sz="1200" dirty="0" err="1" smtClean="0"/>
              <a:t>cf</a:t>
            </a:r>
            <a:r>
              <a:rPr lang="fr-FR" sz="1200" dirty="0" smtClean="0"/>
              <a:t> GED) et fixation stat lock</a:t>
            </a:r>
          </a:p>
          <a:p>
            <a:pPr algn="just" eaLnBrk="1" hangingPunct="1"/>
            <a:endParaRPr lang="fr-FR" sz="1200" dirty="0" smtClean="0"/>
          </a:p>
          <a:p>
            <a:pPr algn="just" eaLnBrk="1" hangingPunct="1"/>
            <a:r>
              <a:rPr lang="fr-FR" sz="1200" dirty="0" smtClean="0"/>
              <a:t>ABORD VEINEUX CENTRAL</a:t>
            </a:r>
          </a:p>
          <a:p>
            <a:pPr algn="just" eaLnBrk="1" hangingPunct="1"/>
            <a:r>
              <a:rPr lang="fr-FR" sz="1200" dirty="0" smtClean="0"/>
              <a:t>VVC/site implantable : permet un accès répété au système vasculaire </a:t>
            </a:r>
          </a:p>
          <a:p>
            <a:pPr algn="just" eaLnBrk="1" hangingPunct="1">
              <a:buFont typeface="Symbol"/>
              <a:buChar char="Þ"/>
            </a:pPr>
            <a:r>
              <a:rPr lang="fr-FR" sz="1200" dirty="0" smtClean="0"/>
              <a:t>Économie réelle du capital veineux et optimisation du confort du patient</a:t>
            </a:r>
          </a:p>
          <a:p>
            <a:pPr algn="just" eaLnBrk="1" hangingPunct="1"/>
            <a:endParaRPr lang="fr-FR" sz="1200" dirty="0" smtClean="0"/>
          </a:p>
          <a:p>
            <a:pPr algn="just" eaLnBrk="1" hangingPunct="1"/>
            <a:r>
              <a:rPr lang="fr-FR" sz="1200" dirty="0" smtClean="0"/>
              <a:t>Complications : rupture ou désadaptation du cathéter, déplacement ou perte du cathéter, obstruction ou absence de reflux sanguin.</a:t>
            </a:r>
          </a:p>
          <a:p>
            <a:pPr algn="just" eaLnBrk="1" hangingPunct="1"/>
            <a:r>
              <a:rPr lang="fr-FR" sz="1200" dirty="0" smtClean="0">
                <a:solidFill>
                  <a:srgbClr val="FF0000"/>
                </a:solidFill>
              </a:rPr>
              <a:t>Il est important de toujours vérifier le reflux sanguin par aspiration et de contrôler sa perméabilité avec injection de sérum physiologique (10ml) avant son utilisation.</a:t>
            </a:r>
          </a:p>
          <a:p>
            <a:pPr algn="just" eaLnBrk="1" hangingPunct="1"/>
            <a:r>
              <a:rPr lang="fr-FR" sz="1200" dirty="0" smtClean="0">
                <a:solidFill>
                  <a:srgbClr val="002060"/>
                </a:solidFill>
              </a:rPr>
              <a:t>Rinçage avec du sérum physiologique avant toute injection, entre 2 solutés et en fin de traitement.</a:t>
            </a:r>
            <a:endParaRPr lang="fr-FR" sz="1200" dirty="0">
              <a:solidFill>
                <a:srgbClr val="002060"/>
              </a:solidFill>
            </a:endParaRPr>
          </a:p>
        </p:txBody>
      </p:sp>
      <p:pic>
        <p:nvPicPr>
          <p:cNvPr id="9" name="Picture 6" descr="Illustration Vectorielle Signe Dinformation Important Vecteurs libres de  droits et plus d'images vectorielles de Logo - iStoc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483518"/>
            <a:ext cx="869641" cy="8696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57940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2"/>
          <p:cNvSpPr txBox="1">
            <a:spLocks/>
          </p:cNvSpPr>
          <p:nvPr/>
        </p:nvSpPr>
        <p:spPr bwMode="auto">
          <a:xfrm>
            <a:off x="323528" y="195486"/>
            <a:ext cx="7920880" cy="48176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marL="0" indent="0" algn="l" rtl="0" fontAlgn="base">
              <a:spcBef>
                <a:spcPct val="20000"/>
              </a:spcBef>
              <a:spcAft>
                <a:spcPct val="0"/>
              </a:spcAft>
              <a:buFont typeface="Arial" charset="0"/>
              <a:buNone/>
              <a:defRPr sz="2000" kern="1200">
                <a:solidFill>
                  <a:schemeClr val="tx1"/>
                </a:solidFill>
                <a:latin typeface="+mn-lt"/>
                <a:ea typeface="+mn-ea"/>
                <a:cs typeface="+mn-cs"/>
              </a:defRPr>
            </a:lvl1pPr>
            <a:lvl2pPr marL="457200" indent="0" algn="l" rtl="0" fontAlgn="base">
              <a:spcBef>
                <a:spcPct val="20000"/>
              </a:spcBef>
              <a:spcAft>
                <a:spcPct val="0"/>
              </a:spcAft>
              <a:buFont typeface="Arial" charset="0"/>
              <a:buNone/>
              <a:defRPr sz="1800" kern="1200">
                <a:solidFill>
                  <a:schemeClr val="tx1">
                    <a:tint val="75000"/>
                  </a:schemeClr>
                </a:solidFill>
                <a:latin typeface="+mn-lt"/>
                <a:ea typeface="+mn-ea"/>
                <a:cs typeface="+mn-cs"/>
              </a:defRPr>
            </a:lvl2pPr>
            <a:lvl3pPr marL="914400" indent="0" algn="l" rtl="0" fontAlgn="base">
              <a:spcBef>
                <a:spcPct val="20000"/>
              </a:spcBef>
              <a:spcAft>
                <a:spcPct val="0"/>
              </a:spcAft>
              <a:buFont typeface="Arial" charset="0"/>
              <a:buNone/>
              <a:defRPr sz="1600" kern="1200">
                <a:solidFill>
                  <a:schemeClr val="tx1">
                    <a:tint val="75000"/>
                  </a:schemeClr>
                </a:solidFill>
                <a:latin typeface="+mn-lt"/>
                <a:ea typeface="+mn-ea"/>
                <a:cs typeface="+mn-cs"/>
              </a:defRPr>
            </a:lvl3pPr>
            <a:lvl4pPr marL="1371600" indent="0" algn="l" rtl="0" fontAlgn="base">
              <a:spcBef>
                <a:spcPct val="20000"/>
              </a:spcBef>
              <a:spcAft>
                <a:spcPct val="0"/>
              </a:spcAft>
              <a:buFont typeface="Arial" charset="0"/>
              <a:buNone/>
              <a:defRPr sz="1400" kern="1200">
                <a:solidFill>
                  <a:schemeClr val="tx1">
                    <a:tint val="75000"/>
                  </a:schemeClr>
                </a:solidFill>
                <a:latin typeface="+mn-lt"/>
                <a:ea typeface="+mn-ea"/>
                <a:cs typeface="+mn-cs"/>
              </a:defRPr>
            </a:lvl4pPr>
            <a:lvl5pPr marL="1828800" indent="0" algn="l" rtl="0" fontAlgn="base">
              <a:spcBef>
                <a:spcPct val="20000"/>
              </a:spcBef>
              <a:spcAft>
                <a:spcPct val="0"/>
              </a:spcAft>
              <a:buFont typeface="Arial" charset="0"/>
              <a:buNone/>
              <a:defRPr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9pPr>
          </a:lstStyle>
          <a:p>
            <a:pPr eaLnBrk="1" hangingPunct="1"/>
            <a:r>
              <a:rPr lang="fr-FR" sz="1200" dirty="0" smtClean="0"/>
              <a:t>Une procédure est à votre disposition pour la manipulation des voies centrales.</a:t>
            </a:r>
          </a:p>
          <a:p>
            <a:pPr eaLnBrk="1" hangingPunct="1"/>
            <a:r>
              <a:rPr lang="fr-FR" sz="1200" dirty="0" smtClean="0"/>
              <a:t>Asepsie des mains avant toute manipulation.</a:t>
            </a:r>
          </a:p>
          <a:p>
            <a:pPr eaLnBrk="1" hangingPunct="1"/>
            <a:r>
              <a:rPr lang="fr-FR" sz="1200" dirty="0" smtClean="0"/>
              <a:t>Protection masque gants stériles (IDE) et masque (patient)</a:t>
            </a:r>
          </a:p>
          <a:p>
            <a:pPr eaLnBrk="1" hangingPunct="1"/>
            <a:endParaRPr lang="fr-FR" sz="1200" dirty="0" smtClean="0"/>
          </a:p>
          <a:p>
            <a:pPr eaLnBrk="1" hangingPunct="1"/>
            <a:r>
              <a:rPr lang="fr-FR" sz="1200" u="sng" dirty="0" smtClean="0"/>
              <a:t>Avant la ponction :</a:t>
            </a:r>
          </a:p>
          <a:p>
            <a:pPr eaLnBrk="1" hangingPunct="1"/>
            <a:r>
              <a:rPr lang="fr-FR" sz="1200" dirty="0" smtClean="0"/>
              <a:t>Rechercher les signes locaux</a:t>
            </a:r>
          </a:p>
          <a:p>
            <a:pPr eaLnBrk="1" hangingPunct="1"/>
            <a:r>
              <a:rPr lang="fr-FR" sz="1200" dirty="0" smtClean="0"/>
              <a:t>Repérer le site avec certitude et maintien de la chambre</a:t>
            </a:r>
          </a:p>
          <a:p>
            <a:pPr eaLnBrk="1" hangingPunct="1"/>
            <a:r>
              <a:rPr lang="fr-FR" sz="1200" dirty="0" smtClean="0"/>
              <a:t>Évaluer la douleur liée à la ponction</a:t>
            </a:r>
          </a:p>
          <a:p>
            <a:pPr eaLnBrk="1" hangingPunct="1"/>
            <a:endParaRPr lang="fr-FR" sz="1200" dirty="0" smtClean="0"/>
          </a:p>
          <a:p>
            <a:pPr eaLnBrk="1" hangingPunct="1"/>
            <a:r>
              <a:rPr lang="fr-FR" sz="1200" dirty="0" smtClean="0"/>
              <a:t>La détersion se fait avec : </a:t>
            </a:r>
            <a:r>
              <a:rPr lang="fr-FR" sz="1200" dirty="0" err="1" smtClean="0"/>
              <a:t>Chloraprep</a:t>
            </a:r>
            <a:r>
              <a:rPr lang="fr-FR" sz="1200" dirty="0" smtClean="0"/>
              <a:t> pour le site implantable</a:t>
            </a:r>
          </a:p>
          <a:p>
            <a:pPr eaLnBrk="1" hangingPunct="1"/>
            <a:r>
              <a:rPr lang="fr-FR" sz="1200" dirty="0" smtClean="0"/>
              <a:t>                                         </a:t>
            </a:r>
            <a:r>
              <a:rPr lang="fr-FR" sz="1200" dirty="0" err="1" smtClean="0"/>
              <a:t>Chlorexidine</a:t>
            </a:r>
            <a:r>
              <a:rPr lang="fr-FR" sz="1200" dirty="0" smtClean="0"/>
              <a:t> pour les VVC, et les </a:t>
            </a:r>
            <a:r>
              <a:rPr lang="fr-FR" sz="1200" dirty="0" err="1" smtClean="0"/>
              <a:t>picc</a:t>
            </a:r>
            <a:r>
              <a:rPr lang="fr-FR" sz="1200" dirty="0" smtClean="0"/>
              <a:t> line </a:t>
            </a:r>
          </a:p>
          <a:p>
            <a:pPr eaLnBrk="1" hangingPunct="1"/>
            <a:endParaRPr lang="fr-FR" sz="1200" dirty="0" smtClean="0"/>
          </a:p>
          <a:p>
            <a:pPr eaLnBrk="1" hangingPunct="1"/>
            <a:r>
              <a:rPr lang="fr-FR" sz="1200" dirty="0" smtClean="0"/>
              <a:t>La longueur de l’aiguille varie selon la corpulence du patient, à changer tous les 7jours si perfusion continue (changement de la ligne veineuse au même rythme : tubulure rampe robinet)</a:t>
            </a:r>
          </a:p>
          <a:p>
            <a:pPr eaLnBrk="1" hangingPunct="1"/>
            <a:r>
              <a:rPr lang="fr-FR" sz="1200" dirty="0" smtClean="0">
                <a:solidFill>
                  <a:srgbClr val="FF0000"/>
                </a:solidFill>
              </a:rPr>
              <a:t>On ne laisse pas une aiguille sans perfusion.</a:t>
            </a:r>
          </a:p>
          <a:p>
            <a:pPr eaLnBrk="1" hangingPunct="1"/>
            <a:r>
              <a:rPr lang="fr-FR" sz="1200" dirty="0" smtClean="0">
                <a:solidFill>
                  <a:srgbClr val="002060"/>
                </a:solidFill>
              </a:rPr>
              <a:t>Utilisation d’une seringue de 10ml pour toute manipulation, avec compresses imbibées d’antiseptique, mise en place d’un bouchon après utilisation.</a:t>
            </a:r>
          </a:p>
          <a:p>
            <a:pPr eaLnBrk="1" hangingPunct="1"/>
            <a:endParaRPr lang="fr-FR" sz="1200" dirty="0" smtClean="0">
              <a:solidFill>
                <a:srgbClr val="002060"/>
              </a:solidFill>
            </a:endParaRPr>
          </a:p>
          <a:p>
            <a:pPr eaLnBrk="1" hangingPunct="1"/>
            <a:r>
              <a:rPr lang="fr-FR" sz="1200" dirty="0" smtClean="0">
                <a:solidFill>
                  <a:srgbClr val="002060"/>
                </a:solidFill>
              </a:rPr>
              <a:t>Changement tubulure : 		Après chaque administration de produit sanguin</a:t>
            </a:r>
          </a:p>
          <a:p>
            <a:pPr eaLnBrk="1" hangingPunct="1"/>
            <a:r>
              <a:rPr lang="fr-FR" sz="1200" dirty="0" smtClean="0">
                <a:solidFill>
                  <a:srgbClr val="002060"/>
                </a:solidFill>
              </a:rPr>
              <a:t>                                     		Toutes les 24h après émulsion lipidique</a:t>
            </a:r>
          </a:p>
          <a:p>
            <a:pPr eaLnBrk="1" hangingPunct="1"/>
            <a:r>
              <a:rPr lang="fr-FR" sz="1200" dirty="0" smtClean="0">
                <a:solidFill>
                  <a:srgbClr val="002060"/>
                </a:solidFill>
              </a:rPr>
              <a:t>                                     		2 fois par semaine pour les autres produits </a:t>
            </a:r>
          </a:p>
          <a:p>
            <a:pPr eaLnBrk="1" hangingPunct="1"/>
            <a:endParaRPr lang="fr-FR" sz="1200" dirty="0">
              <a:solidFill>
                <a:srgbClr val="002060"/>
              </a:solidFill>
            </a:endParaRPr>
          </a:p>
        </p:txBody>
      </p:sp>
    </p:spTree>
    <p:extLst>
      <p:ext uri="{BB962C8B-B14F-4D97-AF65-F5344CB8AC3E}">
        <p14:creationId xmlns:p14="http://schemas.microsoft.com/office/powerpoint/2010/main" val="15723152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txBox="1">
            <a:spLocks/>
          </p:cNvSpPr>
          <p:nvPr/>
        </p:nvSpPr>
        <p:spPr bwMode="auto">
          <a:xfrm>
            <a:off x="251520" y="15297"/>
            <a:ext cx="7920880" cy="4392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marL="0" indent="0" algn="l" rtl="0" fontAlgn="base">
              <a:spcBef>
                <a:spcPct val="20000"/>
              </a:spcBef>
              <a:spcAft>
                <a:spcPct val="0"/>
              </a:spcAft>
              <a:buFont typeface="Arial" charset="0"/>
              <a:buNone/>
              <a:defRPr sz="2000" kern="1200">
                <a:solidFill>
                  <a:schemeClr val="tx1"/>
                </a:solidFill>
                <a:latin typeface="+mn-lt"/>
                <a:ea typeface="+mn-ea"/>
                <a:cs typeface="+mn-cs"/>
              </a:defRPr>
            </a:lvl1pPr>
            <a:lvl2pPr marL="457200" indent="0" algn="l" rtl="0" fontAlgn="base">
              <a:spcBef>
                <a:spcPct val="20000"/>
              </a:spcBef>
              <a:spcAft>
                <a:spcPct val="0"/>
              </a:spcAft>
              <a:buFont typeface="Arial" charset="0"/>
              <a:buNone/>
              <a:defRPr sz="1800" kern="1200">
                <a:solidFill>
                  <a:schemeClr val="tx1">
                    <a:tint val="75000"/>
                  </a:schemeClr>
                </a:solidFill>
                <a:latin typeface="+mn-lt"/>
                <a:ea typeface="+mn-ea"/>
                <a:cs typeface="+mn-cs"/>
              </a:defRPr>
            </a:lvl2pPr>
            <a:lvl3pPr marL="914400" indent="0" algn="l" rtl="0" fontAlgn="base">
              <a:spcBef>
                <a:spcPct val="20000"/>
              </a:spcBef>
              <a:spcAft>
                <a:spcPct val="0"/>
              </a:spcAft>
              <a:buFont typeface="Arial" charset="0"/>
              <a:buNone/>
              <a:defRPr sz="1600" kern="1200">
                <a:solidFill>
                  <a:schemeClr val="tx1">
                    <a:tint val="75000"/>
                  </a:schemeClr>
                </a:solidFill>
                <a:latin typeface="+mn-lt"/>
                <a:ea typeface="+mn-ea"/>
                <a:cs typeface="+mn-cs"/>
              </a:defRPr>
            </a:lvl3pPr>
            <a:lvl4pPr marL="1371600" indent="0" algn="l" rtl="0" fontAlgn="base">
              <a:spcBef>
                <a:spcPct val="20000"/>
              </a:spcBef>
              <a:spcAft>
                <a:spcPct val="0"/>
              </a:spcAft>
              <a:buFont typeface="Arial" charset="0"/>
              <a:buNone/>
              <a:defRPr sz="1400" kern="1200">
                <a:solidFill>
                  <a:schemeClr val="tx1">
                    <a:tint val="75000"/>
                  </a:schemeClr>
                </a:solidFill>
                <a:latin typeface="+mn-lt"/>
                <a:ea typeface="+mn-ea"/>
                <a:cs typeface="+mn-cs"/>
              </a:defRPr>
            </a:lvl4pPr>
            <a:lvl5pPr marL="1828800" indent="0" algn="l" rtl="0" fontAlgn="base">
              <a:spcBef>
                <a:spcPct val="20000"/>
              </a:spcBef>
              <a:spcAft>
                <a:spcPct val="0"/>
              </a:spcAft>
              <a:buFont typeface="Arial" charset="0"/>
              <a:buNone/>
              <a:defRPr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9pPr>
          </a:lstStyle>
          <a:p>
            <a:pPr eaLnBrk="1" hangingPunct="1"/>
            <a:r>
              <a:rPr lang="fr-FR" sz="1300" dirty="0" smtClean="0"/>
              <a:t>Le pansement doit être occlusif, il doit être remplacé si souillé, mouillé, décollé.</a:t>
            </a:r>
          </a:p>
          <a:p>
            <a:pPr eaLnBrk="1" hangingPunct="1"/>
            <a:r>
              <a:rPr lang="fr-FR" sz="1300" dirty="0" smtClean="0"/>
              <a:t>Ne pas utiliser de solvant.</a:t>
            </a:r>
          </a:p>
          <a:p>
            <a:pPr eaLnBrk="1" hangingPunct="1"/>
            <a:endParaRPr lang="fr-FR" sz="1300" dirty="0" smtClean="0"/>
          </a:p>
          <a:p>
            <a:pPr eaLnBrk="1" hangingPunct="1"/>
            <a:r>
              <a:rPr lang="fr-FR" sz="1300" dirty="0" smtClean="0"/>
              <a:t>Le retrait de l’aiguille se fait en pression positive de cette manipulation prévient l’obstruction du cathéter par un caillot sanguin.</a:t>
            </a:r>
          </a:p>
          <a:p>
            <a:pPr eaLnBrk="1" hangingPunct="1"/>
            <a:endParaRPr lang="fr-FR" sz="1300" dirty="0" smtClean="0"/>
          </a:p>
          <a:p>
            <a:pPr eaLnBrk="1" hangingPunct="1"/>
            <a:r>
              <a:rPr lang="fr-FR" sz="1300" dirty="0" smtClean="0"/>
              <a:t>En cas d’absence de reflux sanguin, ne rien injecter et ne pas tenter la désobstruction : le contrôle de la chambre implantable se fait en milieu hospitalier </a:t>
            </a:r>
          </a:p>
          <a:p>
            <a:pPr eaLnBrk="1" hangingPunct="1"/>
            <a:r>
              <a:rPr lang="fr-FR" sz="1300" dirty="0" smtClean="0"/>
              <a:t>La désobstruction est un acte médicale. Avant de demander un contrôle s’assurer que le cathéter n’est pas coudé, changer le patient de position, le faire tousser et prendre grande inspiration. Pour les chambre implantable changer l’aiguille.</a:t>
            </a:r>
          </a:p>
          <a:p>
            <a:pPr eaLnBrk="1" hangingPunct="1"/>
            <a:r>
              <a:rPr lang="fr-FR" sz="1300" dirty="0" smtClean="0"/>
              <a:t>Ne jamais injecter sous pression, ne pas utiliser de seringues inferieur à 10cc (20cc/10bars, 10cc/30bars,1cc/80bars).</a:t>
            </a:r>
          </a:p>
          <a:p>
            <a:pPr eaLnBrk="1" hangingPunct="1"/>
            <a:endParaRPr lang="fr-FR" sz="1300" dirty="0" smtClean="0"/>
          </a:p>
          <a:p>
            <a:pPr eaLnBrk="1" hangingPunct="1"/>
            <a:r>
              <a:rPr lang="fr-FR" sz="1300" dirty="0" smtClean="0"/>
              <a:t>En cas d’extravasation, arrêt immédiat de la perfusion, ne jamais retirer l’aiguille. Appeler l’HAD pour conduite à tenir. Ne pas appliquer de pression sur la zone d’extravasation.</a:t>
            </a:r>
          </a:p>
          <a:p>
            <a:pPr eaLnBrk="1" hangingPunct="1"/>
            <a:r>
              <a:rPr lang="fr-FR" sz="1300" dirty="0" smtClean="0"/>
              <a:t>Pour rappel nous ne perfusons pas de produit nécrosant ni irritant à domicile.</a:t>
            </a:r>
            <a:endParaRPr lang="fr-FR" sz="1300" dirty="0"/>
          </a:p>
        </p:txBody>
      </p:sp>
    </p:spTree>
    <p:extLst>
      <p:ext uri="{BB962C8B-B14F-4D97-AF65-F5344CB8AC3E}">
        <p14:creationId xmlns:p14="http://schemas.microsoft.com/office/powerpoint/2010/main" val="654936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hirurgie des Carotides Techniques d'endartériectomie - ppt télécharg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672" y="122772"/>
            <a:ext cx="6336704" cy="4535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732969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xmlns="" id="{BC1C7F97-7E69-D823-430F-D906879346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55969" cy="5143500"/>
          </a:xfrm>
          <a:prstGeom prst="rect">
            <a:avLst/>
          </a:prstGeom>
        </p:spPr>
      </p:pic>
    </p:spTree>
    <p:extLst>
      <p:ext uri="{BB962C8B-B14F-4D97-AF65-F5344CB8AC3E}">
        <p14:creationId xmlns:p14="http://schemas.microsoft.com/office/powerpoint/2010/main" val="86378363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Diaporama bleu-OK</Template>
  <TotalTime>105</TotalTime>
  <Words>750</Words>
  <Application>Microsoft Office PowerPoint</Application>
  <PresentationFormat>Affichage à l'écran (16:9)</PresentationFormat>
  <Paragraphs>90</Paragraphs>
  <Slides>9</Slides>
  <Notes>0</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Thème Office</vt:lpstr>
      <vt:lpstr>FORMATION TRAITEMENT ANTI-CANCEREUX A DOMICILE</vt:lpstr>
      <vt:lpstr>RECEPTION DES TRAITEMENTS ANTI-CANCEREUX A DOMICILE</vt:lpstr>
      <vt:lpstr>EFFETS SECONDAIRES TRAITEMENTS ANTI-CANCEREUX</vt:lpstr>
      <vt:lpstr>Présentation PowerPoint</vt:lpstr>
      <vt:lpstr>ABORDS VEINEUX</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Utilisateur de Microsoft Office</dc:creator>
  <cp:lastModifiedBy>PUDDU/HADOUI Pascaline</cp:lastModifiedBy>
  <cp:revision>33</cp:revision>
  <dcterms:created xsi:type="dcterms:W3CDTF">2018-04-12T11:50:13Z</dcterms:created>
  <dcterms:modified xsi:type="dcterms:W3CDTF">2024-04-02T13:03:56Z</dcterms:modified>
</cp:coreProperties>
</file>